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p:scale>
          <a:sx n="160" d="100"/>
          <a:sy n="160" d="100"/>
        </p:scale>
        <p:origin x="42" y="-15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8/17/2026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8/17/2026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8/17/2026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8/17/2026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8/17/2026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8/17/2026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8/17/2026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8/17/2026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8/17/2026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8/17/2026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8/17/2026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8/17/2026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685975172"/>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Calibri" panose="020F0502020204030204" pitchFamily="34" charset="0"/>
                          <a:cs typeface="Calibri" panose="020F0502020204030204" pitchFamily="34" charset="0"/>
                        </a:rPr>
                        <a:t>91% of pupils in year 6 can swim 25 </a:t>
                      </a:r>
                      <a:r>
                        <a:rPr lang="en-US" sz="700" b="1" dirty="0" err="1">
                          <a:solidFill>
                            <a:schemeClr val="accent1">
                              <a:lumMod val="75000"/>
                            </a:schemeClr>
                          </a:solidFill>
                          <a:latin typeface="Calibri" panose="020F0502020204030204" pitchFamily="34" charset="0"/>
                          <a:cs typeface="Calibri" panose="020F0502020204030204" pitchFamily="34" charset="0"/>
                        </a:rPr>
                        <a:t>metres</a:t>
                      </a:r>
                      <a:r>
                        <a:rPr lang="en-US" sz="700" b="1" dirty="0">
                          <a:solidFill>
                            <a:schemeClr val="accent1">
                              <a:lumMod val="75000"/>
                            </a:schemeClr>
                          </a:solidFill>
                          <a:latin typeface="Calibri" panose="020F0502020204030204" pitchFamily="34" charset="0"/>
                          <a:cs typeface="Calibri" panose="020F0502020204030204" pitchFamily="34" charset="0"/>
                        </a:rPr>
                        <a:t>.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95%.</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Calibri" panose="020F0502020204030204" pitchFamily="34" charset="0"/>
                          <a:cs typeface="Calibri" panose="020F0502020204030204" pitchFamily="34" charset="0"/>
                        </a:rPr>
                        <a:t>85% of pupils in year 6 can use a range of strokes effectively.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95%.</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latin typeface="Calibri" panose="020F0502020204030204" pitchFamily="34" charset="0"/>
                          <a:cs typeface="Calibri" panose="020F0502020204030204" pitchFamily="34" charset="0"/>
                        </a:rPr>
                        <a:t>90% of pupils in year 6 can perform safe self rescues.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want this data to be 95%.</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99514817"/>
              </p:ext>
            </p:extLst>
          </p:nvPr>
        </p:nvGraphicFramePr>
        <p:xfrm>
          <a:off x="201820" y="631508"/>
          <a:ext cx="5530128" cy="356616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chemeClr val="tx1"/>
                          </a:solidFill>
                          <a:latin typeface="Calibri" panose="020F0502020204030204" pitchFamily="34" charset="0"/>
                          <a:cs typeface="Calibri" panose="020F0502020204030204" pitchFamily="34" charset="0"/>
                        </a:rPr>
                        <a:t>A robust CPD program resulted in staff confidence date rising from 65% to 80% of staff feel confident in teaching all areas of the curriculum.</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Additional impact because of our CPD program saw the quality of Physical Education increase from 65% to 80% of all lessons being delivered were high quality.</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Pupil voice data rose even further from 75% of pupils feeling that PE is always fun, to 85%.</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As a result of a clear focus on teacher CPD and a new curriculum implemented, pupil attainment data rose from 80% of FS and 85% of KS1 and 84% of KS2 achieving ARE, to 90% of FS, 91% of KS1 and 89% of KS2 achieving ARE.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chemeClr val="tx1"/>
                          </a:solidFill>
                          <a:latin typeface="Calibri" panose="020F0502020204030204" pitchFamily="34" charset="0"/>
                          <a:cs typeface="Calibri" panose="020F0502020204030204" pitchFamily="34" charset="0"/>
                        </a:rPr>
                        <a:t>It’s great that 100% of staff now feel confident to enjoy delivering high quality Physical Education but we need this to apply to all staff.</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See staff confidence and lesson observation date in first column. Staff PDPs indicate the gaps that remain in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chemeClr val="tx1"/>
                          </a:solidFill>
                          <a:latin typeface="Calibri" panose="020F0502020204030204" pitchFamily="34" charset="0"/>
                          <a:cs typeface="Calibri" panose="020F0502020204030204" pitchFamily="34" charset="0"/>
                        </a:rPr>
                        <a:t>Additional opportunities for all pupils to engage in physical activity at lunchtime and by monitoring how active pupils are outside of schools, we now know that 70% of pupils achieve an average of 60 minutes a day 7 days a week.</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90% of pupils have been celebrated in our assemblies.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chemeClr val="tx1"/>
                          </a:solidFill>
                          <a:latin typeface="Calibri" panose="020F0502020204030204" pitchFamily="34" charset="0"/>
                          <a:cs typeface="Calibri" panose="020F0502020204030204" pitchFamily="34" charset="0"/>
                        </a:rPr>
                        <a:t>Not all pupils are active for 60 minutes a day 7 days a week.</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There are still 30% of our pupils that are not active for 60 minutes a day, 7 days a week based on date captured linked to in and outside of school physical activity.</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Only 25% of FS/KS1 and 30% of KS2 attended extra-curricular clubs at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437482614"/>
              </p:ext>
            </p:extLst>
          </p:nvPr>
        </p:nvGraphicFramePr>
        <p:xfrm>
          <a:off x="304799" y="633397"/>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800" b="0"/>
                      </a:pPr>
                      <a:r>
                        <a:rPr dirty="0">
                          <a:latin typeface="Calibri" panose="020F0502020204030204" pitchFamily="34" charset="0"/>
                          <a:cs typeface="Calibri" panose="020F0502020204030204" pitchFamily="34" charset="0"/>
                        </a:rPr>
                        <a:t>Lunchtime provision has raised the profile of physical activity. Activity leaders actively promote games and seek out pupils who are not engaged. 92% of pupils interviewed were happy or very happy with the lunchtime activities; 97% said they enjoy lunchtime and 100% had joined a game with activity leaders.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800" b="0"/>
                      </a:pPr>
                      <a:r>
                        <a:rPr>
                          <a:latin typeface="Calibri" panose="020F0502020204030204" pitchFamily="34" charset="0"/>
                          <a:cs typeface="Calibri" panose="020F0502020204030204" pitchFamily="34" charset="0"/>
                        </a:rPr>
                        <a:t>No specific whole-school PE profile measure was recorded beyond the lunchtime activity evidence in the monitoring form. This should remain an area for continued monitoring.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800" b="0"/>
                      </a:pPr>
                      <a:r>
                        <a:rPr lang="en-GB" dirty="0" smtClean="0">
                          <a:latin typeface="Calibri" panose="020F0502020204030204" pitchFamily="34" charset="0"/>
                          <a:cs typeface="Calibri" panose="020F0502020204030204" pitchFamily="34" charset="0"/>
                        </a:rPr>
                        <a:t>98%</a:t>
                      </a:r>
                      <a:r>
                        <a:rPr lang="en-GB" baseline="0" dirty="0" smtClean="0">
                          <a:latin typeface="Calibri" panose="020F0502020204030204" pitchFamily="34" charset="0"/>
                          <a:cs typeface="Calibri" panose="020F0502020204030204" pitchFamily="34" charset="0"/>
                        </a:rPr>
                        <a:t> of girls attended events across the year. More girls are accessing after school clubs, lunch clubs and attending external clubs. Through pupil voice girls are increasingly choosing PE as their favourite subject and have enjoyed all events so far. </a:t>
                      </a:r>
                      <a:endParaRPr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800" b="0"/>
                      </a:pPr>
                      <a:r>
                        <a:rPr lang="en-GB" dirty="0" smtClean="0">
                          <a:latin typeface="Calibri" panose="020F0502020204030204" pitchFamily="34" charset="0"/>
                          <a:cs typeface="Calibri" panose="020F0502020204030204" pitchFamily="34" charset="0"/>
                        </a:rPr>
                        <a:t>N/A</a:t>
                      </a:r>
                      <a:r>
                        <a:rPr lang="en-GB" baseline="0" dirty="0" smtClean="0">
                          <a:latin typeface="Calibri" panose="020F0502020204030204" pitchFamily="34" charset="0"/>
                          <a:cs typeface="Calibri" panose="020F0502020204030204" pitchFamily="34" charset="0"/>
                        </a:rPr>
                        <a:t> </a:t>
                      </a:r>
                      <a:endParaRPr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800" b="0"/>
                      </a:pPr>
                      <a:r>
                        <a:rPr lang="en-GB" dirty="0" smtClean="0">
                          <a:latin typeface="Calibri" panose="020F0502020204030204" pitchFamily="34" charset="0"/>
                          <a:cs typeface="Calibri" panose="020F0502020204030204" pitchFamily="34" charset="0"/>
                        </a:rPr>
                        <a:t>Sacred Heart have won </a:t>
                      </a:r>
                    </a:p>
                    <a:p>
                      <a:pPr marL="171450" marR="0" lvl="0" indent="-171450" algn="l" defTabSz="575981" rtl="0" eaLnBrk="1" fontAlgn="auto" latinLnBrk="0" hangingPunct="1">
                        <a:lnSpc>
                          <a:spcPct val="100000"/>
                        </a:lnSpc>
                        <a:spcBef>
                          <a:spcPts val="0"/>
                        </a:spcBef>
                        <a:spcAft>
                          <a:spcPts val="0"/>
                        </a:spcAft>
                        <a:buClrTx/>
                        <a:buSzTx/>
                        <a:buFontTx/>
                        <a:buChar char="-"/>
                        <a:tabLst/>
                        <a:defRPr sz="800" b="0"/>
                      </a:pPr>
                      <a:r>
                        <a:rPr lang="en-GB" dirty="0" smtClean="0">
                          <a:latin typeface="Calibri" panose="020F0502020204030204" pitchFamily="34" charset="0"/>
                          <a:cs typeface="Calibri" panose="020F0502020204030204" pitchFamily="34" charset="0"/>
                        </a:rPr>
                        <a:t>District football completion </a:t>
                      </a:r>
                    </a:p>
                    <a:p>
                      <a:pPr marL="171450" marR="0" lvl="0" indent="-171450" algn="l" defTabSz="575981" rtl="0" eaLnBrk="1" fontAlgn="auto" latinLnBrk="0" hangingPunct="1">
                        <a:lnSpc>
                          <a:spcPct val="100000"/>
                        </a:lnSpc>
                        <a:spcBef>
                          <a:spcPts val="0"/>
                        </a:spcBef>
                        <a:spcAft>
                          <a:spcPts val="0"/>
                        </a:spcAft>
                        <a:buClrTx/>
                        <a:buSzTx/>
                        <a:buFontTx/>
                        <a:buChar char="-"/>
                        <a:tabLst/>
                        <a:defRPr sz="800" b="0"/>
                      </a:pPr>
                      <a:r>
                        <a:rPr lang="en-GB" dirty="0" smtClean="0">
                          <a:latin typeface="Calibri" panose="020F0502020204030204" pitchFamily="34" charset="0"/>
                          <a:cs typeface="Calibri" panose="020F0502020204030204" pitchFamily="34" charset="0"/>
                        </a:rPr>
                        <a:t>St </a:t>
                      </a:r>
                      <a:r>
                        <a:rPr lang="en-GB" dirty="0" err="1" smtClean="0">
                          <a:latin typeface="Calibri" panose="020F0502020204030204" pitchFamily="34" charset="0"/>
                          <a:cs typeface="Calibri" panose="020F0502020204030204" pitchFamily="34" charset="0"/>
                        </a:rPr>
                        <a:t>mary;s</a:t>
                      </a:r>
                      <a:r>
                        <a:rPr lang="en-GB" dirty="0" smtClean="0">
                          <a:latin typeface="Calibri" panose="020F0502020204030204" pitchFamily="34" charset="0"/>
                          <a:cs typeface="Calibri" panose="020F0502020204030204" pitchFamily="34" charset="0"/>
                        </a:rPr>
                        <a:t> football tournament </a:t>
                      </a:r>
                    </a:p>
                    <a:p>
                      <a:pPr marL="171450" marR="0" lvl="0" indent="-171450" algn="l" defTabSz="575981" rtl="0" eaLnBrk="1" fontAlgn="auto" latinLnBrk="0" hangingPunct="1">
                        <a:lnSpc>
                          <a:spcPct val="100000"/>
                        </a:lnSpc>
                        <a:spcBef>
                          <a:spcPts val="0"/>
                        </a:spcBef>
                        <a:spcAft>
                          <a:spcPts val="0"/>
                        </a:spcAft>
                        <a:buClrTx/>
                        <a:buSzTx/>
                        <a:buFontTx/>
                        <a:buChar char="-"/>
                        <a:tabLst/>
                        <a:defRPr sz="800" b="0"/>
                      </a:pPr>
                      <a:r>
                        <a:rPr lang="en-GB" dirty="0" smtClean="0">
                          <a:latin typeface="Calibri" panose="020F0502020204030204" pitchFamily="34" charset="0"/>
                          <a:cs typeface="Calibri" panose="020F0502020204030204" pitchFamily="34" charset="0"/>
                        </a:rPr>
                        <a:t>- District </a:t>
                      </a:r>
                      <a:r>
                        <a:rPr lang="en-GB" dirty="0" err="1" smtClean="0">
                          <a:latin typeface="Calibri" panose="020F0502020204030204" pitchFamily="34" charset="0"/>
                          <a:cs typeface="Calibri" panose="020F0502020204030204" pitchFamily="34" charset="0"/>
                        </a:rPr>
                        <a:t>athletis</a:t>
                      </a:r>
                      <a:r>
                        <a:rPr lang="en-GB" baseline="0" dirty="0" smtClean="0">
                          <a:latin typeface="Calibri" panose="020F0502020204030204" pitchFamily="34" charset="0"/>
                          <a:cs typeface="Calibri" panose="020F0502020204030204" pitchFamily="34" charset="0"/>
                        </a:rPr>
                        <a:t> with all year groups places 1</a:t>
                      </a:r>
                      <a:r>
                        <a:rPr lang="en-GB" baseline="30000" dirty="0" smtClean="0">
                          <a:latin typeface="Calibri" panose="020F0502020204030204" pitchFamily="34" charset="0"/>
                          <a:cs typeface="Calibri" panose="020F0502020204030204" pitchFamily="34" charset="0"/>
                        </a:rPr>
                        <a:t>st</a:t>
                      </a:r>
                      <a:r>
                        <a:rPr lang="en-GB" baseline="0" dirty="0" smtClean="0">
                          <a:latin typeface="Calibri" panose="020F0502020204030204" pitchFamily="34" charset="0"/>
                          <a:cs typeface="Calibri" panose="020F0502020204030204" pitchFamily="34" charset="0"/>
                        </a:rPr>
                        <a:t> (1 year group placing 2</a:t>
                      </a:r>
                      <a:r>
                        <a:rPr lang="en-GB" baseline="30000" dirty="0" smtClean="0">
                          <a:latin typeface="Calibri" panose="020F0502020204030204" pitchFamily="34" charset="0"/>
                          <a:cs typeface="Calibri" panose="020F0502020204030204" pitchFamily="34" charset="0"/>
                        </a:rPr>
                        <a:t>nd</a:t>
                      </a:r>
                      <a:r>
                        <a:rPr lang="en-GB" baseline="0" dirty="0" smtClean="0">
                          <a:latin typeface="Calibri" panose="020F0502020204030204" pitchFamily="34" charset="0"/>
                          <a:cs typeface="Calibri" panose="020F0502020204030204" pitchFamily="34" charset="0"/>
                        </a:rPr>
                        <a:t>) </a:t>
                      </a:r>
                    </a:p>
                    <a:p>
                      <a:pPr marL="171450" marR="0" lvl="0" indent="-171450" algn="l" defTabSz="575981" rtl="0" eaLnBrk="1" fontAlgn="auto" latinLnBrk="0" hangingPunct="1">
                        <a:lnSpc>
                          <a:spcPct val="100000"/>
                        </a:lnSpc>
                        <a:spcBef>
                          <a:spcPts val="0"/>
                        </a:spcBef>
                        <a:spcAft>
                          <a:spcPts val="0"/>
                        </a:spcAft>
                        <a:buClrTx/>
                        <a:buSzTx/>
                        <a:buFontTx/>
                        <a:buChar char="-"/>
                        <a:tabLst/>
                        <a:defRPr sz="800" b="0"/>
                      </a:pPr>
                      <a:r>
                        <a:rPr lang="en-GB" baseline="0" dirty="0" smtClean="0">
                          <a:latin typeface="Calibri" panose="020F0502020204030204" pitchFamily="34" charset="0"/>
                          <a:cs typeface="Calibri" panose="020F0502020204030204" pitchFamily="34" charset="0"/>
                        </a:rPr>
                        <a:t>Attended cross country, hockey, tag rugby </a:t>
                      </a:r>
                      <a:endParaRPr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800" b="0"/>
                      </a:pPr>
                      <a:r>
                        <a:rPr lang="en-GB" dirty="0" smtClean="0">
                          <a:latin typeface="Calibri" panose="020F0502020204030204" pitchFamily="34" charset="0"/>
                          <a:cs typeface="Calibri" panose="020F0502020204030204" pitchFamily="34" charset="0"/>
                        </a:rPr>
                        <a:t>N/A</a:t>
                      </a:r>
                      <a:endParaRPr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055501279"/>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800" b="0"/>
                      </a:pPr>
                      <a:r>
                        <a:rPr dirty="0">
                          <a:latin typeface="Calibri" panose="020F0502020204030204" pitchFamily="34" charset="0"/>
                          <a:cs typeface="Calibri" panose="020F0502020204030204" pitchFamily="34" charset="0"/>
                        </a:rPr>
                        <a:t>Target 95% of Year 6 pupils swimming at least 25m.</a:t>
                      </a:r>
                      <a:endParaRPr lang="en-US" sz="7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dirty="0">
                          <a:latin typeface="Calibri" panose="020F0502020204030204" pitchFamily="34" charset="0"/>
                          <a:cs typeface="Calibri" panose="020F0502020204030204" pitchFamily="34" charset="0"/>
                        </a:rPr>
                        <a:t>2024/25 baseline was 91%. Continue to monitor through the Complete PE Swimming assessment tracker and use swimming provision/top-up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2024/25 Complete PE Swimming assessment tracker.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800" b="0"/>
                      </a:pPr>
                      <a:r>
                        <a:rPr dirty="0">
                          <a:latin typeface="Calibri" panose="020F0502020204030204" pitchFamily="34" charset="0"/>
                          <a:cs typeface="Calibri" panose="020F0502020204030204" pitchFamily="34" charset="0"/>
                        </a:rPr>
                        <a:t>Target 95% of Year 6 pupils using a range of strokes effectively.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dirty="0">
                          <a:latin typeface="Calibri" panose="020F0502020204030204" pitchFamily="34" charset="0"/>
                          <a:cs typeface="Calibri" panose="020F0502020204030204" pitchFamily="34" charset="0"/>
                        </a:rPr>
                        <a:t>2024/25 baseline was 85%. Continue to monitor through the Complete PE Swimming assessment tracker and identify pupils requiring additional support.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dirty="0">
                          <a:latin typeface="Calibri" panose="020F0502020204030204" pitchFamily="34" charset="0"/>
                          <a:cs typeface="Calibri" panose="020F0502020204030204" pitchFamily="34" charset="0"/>
                        </a:rPr>
                        <a:t>2024/25 Complete PE Swimming assessment tracker.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800" b="0"/>
                      </a:pPr>
                      <a:r>
                        <a:rPr>
                          <a:latin typeface="Calibri" panose="020F0502020204030204" pitchFamily="34" charset="0"/>
                          <a:cs typeface="Calibri" panose="020F0502020204030204" pitchFamily="34" charset="0"/>
                        </a:rPr>
                        <a:t>Target 95% of Year 6 pupils performing safe self-rescue.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2024/25 baseline was 90%. Continue to monitor through the Complete PE Swimming assessment tracker and provide additional support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dirty="0">
                          <a:latin typeface="Calibri" panose="020F0502020204030204" pitchFamily="34" charset="0"/>
                          <a:cs typeface="Calibri" panose="020F0502020204030204" pitchFamily="34" charset="0"/>
                        </a:rPr>
                        <a:t>2024/25 Complete PE Swimming assessment tracker.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065289483"/>
              </p:ext>
            </p:extLst>
          </p:nvPr>
        </p:nvGraphicFramePr>
        <p:xfrm>
          <a:off x="197588" y="684701"/>
          <a:ext cx="5724635" cy="3476310"/>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dirty="0">
                          <a:latin typeface="Calibri" panose="020F0502020204030204" pitchFamily="34" charset="0"/>
                          <a:cs typeface="Calibri" panose="020F0502020204030204" pitchFamily="34" charset="0"/>
                        </a:rPr>
                        <a:t>Increase staff confidence and the quality of PE teaching.</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dirty="0">
                          <a:latin typeface="Calibri" panose="020F0502020204030204" pitchFamily="34" charset="0"/>
                          <a:cs typeface="Calibri" panose="020F0502020204030204" pitchFamily="34" charset="0"/>
                        </a:rPr>
                        <a:t>Staff confidence and lesson quality improved in </a:t>
                      </a:r>
                      <a:r>
                        <a:rPr dirty="0" smtClean="0">
                          <a:latin typeface="Calibri" panose="020F0502020204030204" pitchFamily="34" charset="0"/>
                          <a:cs typeface="Calibri" panose="020F0502020204030204" pitchFamily="34" charset="0"/>
                        </a:rPr>
                        <a:t>2024/25</a:t>
                      </a:r>
                      <a:r>
                        <a:rPr lang="en-GB" baseline="0" dirty="0" smtClean="0">
                          <a:latin typeface="Calibri" panose="020F0502020204030204" pitchFamily="34" charset="0"/>
                          <a:cs typeface="Calibri" panose="020F0502020204030204" pitchFamily="34" charset="0"/>
                        </a:rPr>
                        <a:t> and continues to rise. </a:t>
                      </a:r>
                      <a:endParaRPr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1</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Staff confidence data, lesson observations and PDPs; 2024/25 confidence rose from 65% to 80% and high-quality lessons from 65% to 80%.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Increase the proportion of pupils achieving an average of 60 minutes of activity a day, 7 days a week.</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dirty="0">
                          <a:latin typeface="Calibri" panose="020F0502020204030204" pitchFamily="34" charset="0"/>
                          <a:cs typeface="Calibri" panose="020F0502020204030204" pitchFamily="34" charset="0"/>
                        </a:rPr>
                        <a:t>70% achieved the target in 2024/25, leaving 30% below the target.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Physical activity monitoring data; lunchtime provision and activity-leader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Increase participation and enjoyment at lunchtime, with a particular focus on least-active pupils, girls and SEND pupils.</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Girls were identified as the hardest group to engage; lunchtime provision was successful overall and SEND provision was adapted to pupils' needs.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dirty="0">
                          <a:latin typeface="Calibri" panose="020F0502020204030204" pitchFamily="34" charset="0"/>
                          <a:cs typeface="Calibri" panose="020F0502020204030204" pitchFamily="34" charset="0"/>
                        </a:rPr>
                        <a:t>2 and 4</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dirty="0">
                          <a:latin typeface="Calibri" panose="020F0502020204030204" pitchFamily="34" charset="0"/>
                          <a:cs typeface="Calibri" panose="020F0502020204030204" pitchFamily="34" charset="0"/>
                        </a:rPr>
                        <a:t>Youth voice, playground observations, staff feedback and end-of-year survey; 92% happy/very happy, 97% enjoy lunchtime and 100% joined a game with activity leaders.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Improve Year 6 swimming outcomes towards 95% for all three swimming/water-safety measures.</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2024/25 outcomes were 91% for 25m, 85% for a range of strokes and 90% for safe self-rescue; the stated target is 95%.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dirty="0">
                          <a:latin typeface="Calibri" panose="020F0502020204030204" pitchFamily="34" charset="0"/>
                          <a:cs typeface="Calibri" panose="020F0502020204030204" pitchFamily="34" charset="0"/>
                        </a:rPr>
                        <a:t>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dirty="0">
                          <a:latin typeface="Calibri" panose="020F0502020204030204" pitchFamily="34" charset="0"/>
                          <a:cs typeface="Calibri" panose="020F0502020204030204" pitchFamily="34" charset="0"/>
                        </a:rPr>
                        <a:t>Complete PE Swimming assessment tracker and poolside assessment data.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Increase participation in competitive sport.</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lang="en-GB" dirty="0" smtClean="0">
                          <a:latin typeface="Calibri" panose="020F0502020204030204" pitchFamily="34" charset="0"/>
                          <a:cs typeface="Calibri" panose="020F0502020204030204" pitchFamily="34" charset="0"/>
                        </a:rPr>
                        <a:t>ACHIEVED </a:t>
                      </a:r>
                      <a:endParaRPr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a:latin typeface="Calibri" panose="020F0502020204030204" pitchFamily="34" charset="0"/>
                          <a:cs typeface="Calibri" panose="020F0502020204030204" pitchFamily="34" charset="0"/>
                        </a:rPr>
                        <a:t>5</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sz="700" b="0"/>
                      </a:pPr>
                      <a:r>
                        <a:rPr lang="en-GB" dirty="0" smtClean="0">
                          <a:latin typeface="Calibri" panose="020F0502020204030204" pitchFamily="34" charset="0"/>
                          <a:cs typeface="Calibri" panose="020F0502020204030204" pitchFamily="34" charset="0"/>
                        </a:rPr>
                        <a:t>N/A</a:t>
                      </a:r>
                      <a:endParaRPr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193839624"/>
              </p:ext>
            </p:extLst>
          </p:nvPr>
        </p:nvGraphicFramePr>
        <p:xfrm>
          <a:off x="294842" y="839137"/>
          <a:ext cx="5530128" cy="31775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a:t>
                      </a:r>
                      <a:r>
                        <a:rPr lang="en-US" sz="500" dirty="0" smtClean="0">
                          <a:solidFill>
                            <a:schemeClr val="tx1"/>
                          </a:solidFill>
                          <a:latin typeface="Calibri" panose="020F0502020204030204" pitchFamily="34" charset="0"/>
                          <a:cs typeface="Calibri" panose="020F0502020204030204" pitchFamily="34" charset="0"/>
                        </a:rPr>
                        <a:t>Support staff have </a:t>
                      </a:r>
                      <a:r>
                        <a:rPr lang="en-US" sz="500" dirty="0">
                          <a:solidFill>
                            <a:schemeClr val="tx1"/>
                          </a:solidFill>
                          <a:latin typeface="Calibri" panose="020F0502020204030204" pitchFamily="34" charset="0"/>
                          <a:cs typeface="Calibri" panose="020F0502020204030204" pitchFamily="34" charset="0"/>
                        </a:rPr>
                        <a:t>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smtClean="0">
                          <a:solidFill>
                            <a:schemeClr val="tx1"/>
                          </a:solidFill>
                          <a:latin typeface="Calibri" panose="020F0502020204030204" pitchFamily="34" charset="0"/>
                          <a:cs typeface="Calibri" panose="020F0502020204030204" pitchFamily="34" charset="0"/>
                        </a:rPr>
                        <a:t>100% </a:t>
                      </a:r>
                      <a:r>
                        <a:rPr lang="en-US" sz="500" dirty="0">
                          <a:solidFill>
                            <a:schemeClr val="tx1"/>
                          </a:solidFill>
                          <a:latin typeface="Calibri" panose="020F0502020204030204" pitchFamily="34" charset="0"/>
                          <a:cs typeface="Calibri" panose="020F0502020204030204" pitchFamily="34" charset="0"/>
                        </a:rPr>
                        <a:t>activity leaders want to carry on with this role next year. </a:t>
                      </a:r>
                      <a:r>
                        <a:rPr lang="en-US" sz="500" dirty="0" smtClean="0">
                          <a:solidFill>
                            <a:schemeClr val="tx1"/>
                          </a:solidFill>
                          <a:latin typeface="Calibri" panose="020F0502020204030204" pitchFamily="34" charset="0"/>
                          <a:cs typeface="Calibri" panose="020F0502020204030204" pitchFamily="34" charset="0"/>
                        </a:rPr>
                        <a:t>Meetings </a:t>
                      </a:r>
                      <a:r>
                        <a:rPr lang="en-US" sz="500" dirty="0">
                          <a:solidFill>
                            <a:schemeClr val="tx1"/>
                          </a:solidFill>
                          <a:latin typeface="Calibri" panose="020F0502020204030204" pitchFamily="34" charset="0"/>
                          <a:cs typeface="Calibri" panose="020F0502020204030204" pitchFamily="34" charset="0"/>
                        </a:rPr>
                        <a:t>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500" dirty="0" smtClean="0">
                          <a:solidFill>
                            <a:schemeClr val="tx1"/>
                          </a:solidFill>
                          <a:latin typeface="Calibri" panose="020F0502020204030204" pitchFamily="34" charset="0"/>
                          <a:cs typeface="Calibri" panose="020F0502020204030204" pitchFamily="34" charset="0"/>
                        </a:rPr>
                        <a:t>Have </a:t>
                      </a:r>
                      <a:r>
                        <a:rPr lang="en-US" sz="500" dirty="0">
                          <a:solidFill>
                            <a:schemeClr val="tx1"/>
                          </a:solidFill>
                          <a:latin typeface="Calibri" panose="020F0502020204030204" pitchFamily="34" charset="0"/>
                          <a:cs typeface="Calibri" panose="020F0502020204030204" pitchFamily="34" charset="0"/>
                        </a:rPr>
                        <a:t>I joined in with a game with the activity leaders? 100% </a:t>
                      </a:r>
                      <a:r>
                        <a:rPr lang="en-US" sz="500" dirty="0" smtClean="0">
                          <a:solidFill>
                            <a:schemeClr val="tx1"/>
                          </a:solidFill>
                          <a:latin typeface="Calibri" panose="020F0502020204030204" pitchFamily="34" charset="0"/>
                          <a:cs typeface="Calibri" panose="020F0502020204030204" pitchFamily="34" charset="0"/>
                        </a:rPr>
                        <a:t>Yes</a:t>
                      </a:r>
                    </a:p>
                    <a:p>
                      <a:pPr marL="171450" marR="0" lvl="0" indent="-171450" algn="l" defTabSz="575981" rtl="0" eaLnBrk="1" fontAlgn="auto" latinLnBrk="0" hangingPunct="1">
                        <a:lnSpc>
                          <a:spcPct val="100000"/>
                        </a:lnSpc>
                        <a:spcBef>
                          <a:spcPts val="0"/>
                        </a:spcBef>
                        <a:spcAft>
                          <a:spcPts val="0"/>
                        </a:spcAft>
                        <a:buClrTx/>
                        <a:buSzTx/>
                        <a:buFontTx/>
                        <a:buChar char="-"/>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b="1" dirty="0" smtClean="0">
                          <a:solidFill>
                            <a:schemeClr val="tx1"/>
                          </a:solidFill>
                          <a:latin typeface="Calibri" panose="020F0502020204030204" pitchFamily="34" charset="0"/>
                          <a:cs typeface="Calibri" panose="020F0502020204030204" pitchFamily="34" charset="0"/>
                        </a:rPr>
                        <a:t>OPAL</a:t>
                      </a:r>
                      <a:r>
                        <a:rPr lang="en-US" sz="500" b="1" baseline="0" dirty="0" smtClean="0">
                          <a:solidFill>
                            <a:schemeClr val="tx1"/>
                          </a:solidFill>
                          <a:latin typeface="Calibri" panose="020F0502020204030204" pitchFamily="34" charset="0"/>
                          <a:cs typeface="Calibri" panose="020F0502020204030204" pitchFamily="34" charset="0"/>
                        </a:rPr>
                        <a:t> PLATINUM AWARD ACHIEVED SUMMER 2026</a:t>
                      </a:r>
                      <a:endParaRPr lang="en-US" sz="500" b="1" dirty="0" smtClean="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557374402"/>
              </p:ext>
            </p:extLst>
          </p:nvPr>
        </p:nvGraphicFramePr>
        <p:xfrm>
          <a:off x="294840" y="646885"/>
          <a:ext cx="5538194" cy="3723767"/>
        </p:xfrm>
        <a:graphic>
          <a:graphicData uri="http://schemas.openxmlformats.org/drawingml/2006/table">
            <a:tbl>
              <a:tblPr firstRow="1" bandRow="1">
                <a:tableStyleId>{5C22544A-7EE6-4342-B048-85BDC9FD1C3A}</a:tableStyleId>
              </a:tblPr>
              <a:tblGrid>
                <a:gridCol w="498364">
                  <a:extLst>
                    <a:ext uri="{9D8B030D-6E8A-4147-A177-3AD203B41FA5}">
                      <a16:colId xmlns:a16="http://schemas.microsoft.com/office/drawing/2014/main" val="1397519339"/>
                    </a:ext>
                  </a:extLst>
                </a:gridCol>
                <a:gridCol w="1071455">
                  <a:extLst>
                    <a:ext uri="{9D8B030D-6E8A-4147-A177-3AD203B41FA5}">
                      <a16:colId xmlns:a16="http://schemas.microsoft.com/office/drawing/2014/main" val="3874769663"/>
                    </a:ext>
                  </a:extLst>
                </a:gridCol>
                <a:gridCol w="1532962">
                  <a:extLst>
                    <a:ext uri="{9D8B030D-6E8A-4147-A177-3AD203B41FA5}">
                      <a16:colId xmlns:a16="http://schemas.microsoft.com/office/drawing/2014/main" val="279180329"/>
                    </a:ext>
                  </a:extLst>
                </a:gridCol>
                <a:gridCol w="1347697">
                  <a:extLst>
                    <a:ext uri="{9D8B030D-6E8A-4147-A177-3AD203B41FA5}">
                      <a16:colId xmlns:a16="http://schemas.microsoft.com/office/drawing/2014/main" val="1419483341"/>
                    </a:ext>
                  </a:extLst>
                </a:gridCol>
                <a:gridCol w="1087716">
                  <a:extLst>
                    <a:ext uri="{9D8B030D-6E8A-4147-A177-3AD203B41FA5}">
                      <a16:colId xmlns:a16="http://schemas.microsoft.com/office/drawing/2014/main" val="1532179531"/>
                    </a:ext>
                  </a:extLst>
                </a:gridCol>
              </a:tblGrid>
              <a:tr h="287111">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49298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smtClean="0">
                          <a:latin typeface="Calibri" panose="020F0502020204030204" pitchFamily="34" charset="0"/>
                          <a:cs typeface="Calibri" panose="020F0502020204030204" pitchFamily="34" charset="0"/>
                        </a:rPr>
                        <a:t>To increase opportunities for pupils to participate in meaningful, competitive sporting activities within school, developing confidence, resilience, teamwork and a positive attitude towards competition.</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smtClean="0">
                          <a:latin typeface="Calibri" panose="020F0502020204030204" pitchFamily="34" charset="0"/>
                          <a:cs typeface="Calibri" panose="020F0502020204030204" pitchFamily="34" charset="0"/>
                        </a:rPr>
                        <a:t>Work with </a:t>
                      </a:r>
                      <a:r>
                        <a:rPr lang="en-GB" sz="700" b="1" dirty="0" smtClean="0">
                          <a:latin typeface="Calibri" panose="020F0502020204030204" pitchFamily="34" charset="0"/>
                          <a:cs typeface="Calibri" panose="020F0502020204030204" pitchFamily="34" charset="0"/>
                        </a:rPr>
                        <a:t>specialist sports coaches</a:t>
                      </a:r>
                      <a:r>
                        <a:rPr lang="en-GB" sz="700" b="0" dirty="0" smtClean="0">
                          <a:latin typeface="Calibri" panose="020F0502020204030204" pitchFamily="34" charset="0"/>
                          <a:cs typeface="Calibri" panose="020F0502020204030204" pitchFamily="34" charset="0"/>
                        </a:rPr>
                        <a:t>,</a:t>
                      </a:r>
                      <a:r>
                        <a:rPr lang="en-GB" sz="700" b="0" baseline="0" dirty="0" smtClean="0">
                          <a:latin typeface="Calibri" panose="020F0502020204030204" pitchFamily="34" charset="0"/>
                          <a:cs typeface="Calibri" panose="020F0502020204030204" pitchFamily="34" charset="0"/>
                        </a:rPr>
                        <a:t> </a:t>
                      </a:r>
                      <a:r>
                        <a:rPr lang="en-GB" sz="700" b="1" dirty="0" smtClean="0">
                          <a:latin typeface="Calibri" panose="020F0502020204030204" pitchFamily="34" charset="0"/>
                          <a:cs typeface="Calibri" panose="020F0502020204030204" pitchFamily="34" charset="0"/>
                        </a:rPr>
                        <a:t>additional lunchtime sporting sessions</a:t>
                      </a:r>
                      <a:r>
                        <a:rPr lang="en-GB" sz="700" dirty="0" smtClean="0">
                          <a:latin typeface="Calibri" panose="020F0502020204030204" pitchFamily="34" charset="0"/>
                          <a:cs typeface="Calibri" panose="020F0502020204030204" pitchFamily="34" charset="0"/>
                        </a:rPr>
                        <a:t> to increase participation and give pupils more opportunities to practise and </a:t>
                      </a:r>
                      <a:r>
                        <a:rPr lang="en-GB" sz="700" dirty="0" err="1" smtClean="0">
                          <a:latin typeface="Calibri" panose="020F0502020204030204" pitchFamily="34" charset="0"/>
                          <a:cs typeface="Calibri" panose="020F0502020204030204" pitchFamily="34" charset="0"/>
                        </a:rPr>
                        <a:t>compete.Use</a:t>
                      </a:r>
                      <a:r>
                        <a:rPr lang="en-GB" sz="700" dirty="0" smtClean="0">
                          <a:latin typeface="Calibri" panose="020F0502020204030204" pitchFamily="34" charset="0"/>
                          <a:cs typeface="Calibri" panose="020F0502020204030204" pitchFamily="34" charset="0"/>
                        </a:rPr>
                        <a:t> </a:t>
                      </a:r>
                      <a:r>
                        <a:rPr lang="en-GB" sz="700" b="1" dirty="0" smtClean="0">
                          <a:latin typeface="Calibri" panose="020F0502020204030204" pitchFamily="34" charset="0"/>
                          <a:cs typeface="Calibri" panose="020F0502020204030204" pitchFamily="34" charset="0"/>
                        </a:rPr>
                        <a:t>tailored planning</a:t>
                      </a:r>
                      <a:r>
                        <a:rPr lang="en-GB" sz="700" b="0" dirty="0" smtClean="0">
                          <a:latin typeface="Calibri" panose="020F0502020204030204" pitchFamily="34" charset="0"/>
                          <a:cs typeface="Calibri" panose="020F0502020204030204" pitchFamily="34" charset="0"/>
                        </a:rPr>
                        <a:t>.</a:t>
                      </a:r>
                      <a:r>
                        <a:rPr lang="en-GB" sz="700" b="0" baseline="0" dirty="0" smtClean="0">
                          <a:latin typeface="Calibri" panose="020F0502020204030204" pitchFamily="34" charset="0"/>
                          <a:cs typeface="Calibri" panose="020F0502020204030204" pitchFamily="34" charset="0"/>
                        </a:rPr>
                        <a:t> O</a:t>
                      </a:r>
                      <a:r>
                        <a:rPr lang="en-GB" sz="700" dirty="0" smtClean="0">
                          <a:latin typeface="Calibri" panose="020F0502020204030204" pitchFamily="34" charset="0"/>
                          <a:cs typeface="Calibri" panose="020F0502020204030204" pitchFamily="34" charset="0"/>
                        </a:rPr>
                        <a:t>pportunities for </a:t>
                      </a:r>
                      <a:r>
                        <a:rPr lang="en-GB" sz="700" b="1" dirty="0" smtClean="0">
                          <a:latin typeface="Calibri" panose="020F0502020204030204" pitchFamily="34" charset="0"/>
                          <a:cs typeface="Calibri" panose="020F0502020204030204" pitchFamily="34" charset="0"/>
                        </a:rPr>
                        <a:t>intra-school competitions, tournaments and fixtures</a:t>
                      </a:r>
                      <a:r>
                        <a:rPr lang="en-GB" sz="700" dirty="0" smtClean="0">
                          <a:latin typeface="Calibri" panose="020F0502020204030204" pitchFamily="34" charset="0"/>
                          <a:cs typeface="Calibri" panose="020F0502020204030204" pitchFamily="34" charset="0"/>
                        </a:rPr>
                        <a:t>, allowing pupils to apply their skills in competitive </a:t>
                      </a:r>
                      <a:r>
                        <a:rPr lang="en-GB" sz="700" dirty="0" err="1" smtClean="0">
                          <a:latin typeface="Calibri" panose="020F0502020204030204" pitchFamily="34" charset="0"/>
                          <a:cs typeface="Calibri" panose="020F0502020204030204" pitchFamily="34" charset="0"/>
                        </a:rPr>
                        <a:t>situations.Regularly</a:t>
                      </a:r>
                      <a:r>
                        <a:rPr lang="en-GB" sz="700" dirty="0" smtClean="0">
                          <a:latin typeface="Calibri" panose="020F0502020204030204" pitchFamily="34" charset="0"/>
                          <a:cs typeface="Calibri" panose="020F0502020204030204" pitchFamily="34" charset="0"/>
                        </a:rPr>
                        <a:t> </a:t>
                      </a:r>
                      <a:r>
                        <a:rPr lang="en-GB" sz="700" b="1" dirty="0" smtClean="0">
                          <a:latin typeface="Calibri" panose="020F0502020204030204" pitchFamily="34" charset="0"/>
                          <a:cs typeface="Calibri" panose="020F0502020204030204" pitchFamily="34" charset="0"/>
                        </a:rPr>
                        <a:t>evaluate participation, progress and pupil engagement</a:t>
                      </a:r>
                      <a:r>
                        <a:rPr lang="en-GB" sz="700" dirty="0" smtClean="0">
                          <a:latin typeface="Calibri" panose="020F0502020204030204" pitchFamily="34" charset="0"/>
                          <a:cs typeface="Calibri" panose="020F0502020204030204" pitchFamily="34" charset="0"/>
                        </a:rPr>
                        <a:t> to identify areas for improvement and adapt provision.</a:t>
                      </a:r>
                      <a:r>
                        <a:rPr lang="en-GB" sz="700" baseline="0" dirty="0" smtClean="0">
                          <a:latin typeface="Calibri" panose="020F0502020204030204" pitchFamily="34" charset="0"/>
                          <a:cs typeface="Calibri" panose="020F0502020204030204" pitchFamily="34" charset="0"/>
                        </a:rPr>
                        <a:t> </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smtClean="0">
                          <a:latin typeface="Calibri" panose="020F0502020204030204" pitchFamily="34" charset="0"/>
                          <a:cs typeface="Calibri" panose="020F0502020204030204" pitchFamily="34" charset="0"/>
                        </a:rPr>
                        <a:t>increased participation in competitive sport across the school, with more pupils actively engaging in sporting opportunities and developing confidence in competitive situations. Pupils will demonstrate improved sporting skills, teamwork, resilience and sportsmanship, while also developing a greater understanding of the value of competition. </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smtClean="0">
                          <a:latin typeface="Calibri" panose="020F0502020204030204" pitchFamily="34" charset="0"/>
                          <a:cs typeface="Calibri" panose="020F0502020204030204" pitchFamily="34" charset="0"/>
                        </a:rPr>
                        <a:t>participation data, records of lunchtime sessions and competitions, specialist coach feedback, pupil voice, staff observations and PE assessment information. We will also use ongoing evaluation of sessions and tailored planning to monitor progress and identify further areas for development.</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711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52920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b="1" dirty="0" smtClean="0">
                          <a:latin typeface="Calibri" panose="020F0502020204030204" pitchFamily="34" charset="0"/>
                          <a:cs typeface="Calibri" panose="020F0502020204030204" pitchFamily="34" charset="0"/>
                        </a:rPr>
                        <a:t>98% of pupils attended a competitive sporting event</a:t>
                      </a:r>
                      <a:r>
                        <a:rPr lang="en-GB" sz="700" dirty="0" smtClean="0">
                          <a:latin typeface="Calibri" panose="020F0502020204030204" pitchFamily="34" charset="0"/>
                          <a:cs typeface="Calibri" panose="020F0502020204030204" pitchFamily="34" charset="0"/>
                        </a:rPr>
                        <a:t>, demonstrating a significant increase in participation and engagement. Pupils have developed greater confidence, resilience and enthusiasm for competition, with more opportunities to represent the school and experience success.</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smtClean="0">
                          <a:latin typeface="Calibri" panose="020F0502020204030204" pitchFamily="34" charset="0"/>
                          <a:cs typeface="Calibri" panose="020F0502020204030204" pitchFamily="34" charset="0"/>
                        </a:rPr>
                        <a:t>The use of specialist coaches, lunchtime sessions and tailored planning has strengthened staff capacity and established a sustainable approach to increasing competitive opportunities. Regular evaluation will ensure provision remains effective and responsive to pupil need</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98% pupil attendance at </a:t>
                      </a:r>
                      <a:r>
                        <a:rPr lang="en-GB" sz="700" smtClean="0">
                          <a:latin typeface="Calibri" panose="020F0502020204030204" pitchFamily="34" charset="0"/>
                          <a:cs typeface="Calibri" panose="020F0502020204030204" pitchFamily="34" charset="0"/>
                        </a:rPr>
                        <a:t>sporting events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smtClean="0">
                          <a:latin typeface="Calibri" panose="020F0502020204030204" pitchFamily="34" charset="0"/>
                          <a:cs typeface="Calibri" panose="020F0502020204030204" pitchFamily="34" charset="0"/>
                        </a:rPr>
                        <a:t>Competition/event </a:t>
                      </a:r>
                      <a:r>
                        <a:rPr lang="en-GB" sz="700" dirty="0" smtClean="0">
                          <a:latin typeface="Calibri" panose="020F0502020204030204" pitchFamily="34" charset="0"/>
                          <a:cs typeface="Calibri" panose="020F0502020204030204" pitchFamily="34" charset="0"/>
                        </a:rPr>
                        <a:t>participation </a:t>
                      </a:r>
                      <a:r>
                        <a:rPr lang="en-GB" sz="700" dirty="0" err="1" smtClean="0">
                          <a:latin typeface="Calibri" panose="020F0502020204030204" pitchFamily="34" charset="0"/>
                          <a:cs typeface="Calibri" panose="020F0502020204030204" pitchFamily="34" charset="0"/>
                        </a:rPr>
                        <a:t>recordsSpecialist</a:t>
                      </a:r>
                      <a:r>
                        <a:rPr lang="en-GB" sz="700" dirty="0" smtClean="0">
                          <a:latin typeface="Calibri" panose="020F0502020204030204" pitchFamily="34" charset="0"/>
                          <a:cs typeface="Calibri" panose="020F0502020204030204" pitchFamily="34" charset="0"/>
                        </a:rPr>
                        <a:t> coach </a:t>
                      </a:r>
                      <a:r>
                        <a:rPr lang="en-GB" sz="700" dirty="0" err="1" smtClean="0">
                          <a:latin typeface="Calibri" panose="020F0502020204030204" pitchFamily="34" charset="0"/>
                          <a:cs typeface="Calibri" panose="020F0502020204030204" pitchFamily="34" charset="0"/>
                        </a:rPr>
                        <a:t>feedbackPupil</a:t>
                      </a:r>
                      <a:r>
                        <a:rPr lang="en-GB" sz="700" dirty="0" smtClean="0">
                          <a:latin typeface="Calibri" panose="020F0502020204030204" pitchFamily="34" charset="0"/>
                          <a:cs typeface="Calibri" panose="020F0502020204030204" pitchFamily="34" charset="0"/>
                        </a:rPr>
                        <a:t> and staff </a:t>
                      </a:r>
                      <a:r>
                        <a:rPr lang="en-GB" sz="700" dirty="0" err="1" smtClean="0">
                          <a:latin typeface="Calibri" panose="020F0502020204030204" pitchFamily="34" charset="0"/>
                          <a:cs typeface="Calibri" panose="020F0502020204030204" pitchFamily="34" charset="0"/>
                        </a:rPr>
                        <a:t>feedbackPE</a:t>
                      </a:r>
                      <a:r>
                        <a:rPr lang="en-GB" sz="700" dirty="0" smtClean="0">
                          <a:latin typeface="Calibri" panose="020F0502020204030204" pitchFamily="34" charset="0"/>
                          <a:cs typeface="Calibri" panose="020F0502020204030204" pitchFamily="34" charset="0"/>
                        </a:rPr>
                        <a:t> planning and evaluation records</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smtClean="0">
                          <a:solidFill>
                            <a:schemeClr val="tx1"/>
                          </a:solidFill>
                          <a:latin typeface="Calibri" panose="020F0502020204030204" pitchFamily="34" charset="0"/>
                          <a:cs typeface="Calibri" panose="020F0502020204030204" pitchFamily="34" charset="0"/>
                        </a:rPr>
                        <a:t>£2500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178</TotalTime>
  <Words>2906</Words>
  <Application>Microsoft Office PowerPoint</Application>
  <PresentationFormat>Custom</PresentationFormat>
  <Paragraphs>251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Laura Matteoni</cp:lastModifiedBy>
  <cp:revision>19</cp:revision>
  <dcterms:created xsi:type="dcterms:W3CDTF">2025-10-08T18:09:30Z</dcterms:created>
  <dcterms:modified xsi:type="dcterms:W3CDTF">2026-08-17T13:00:03Z</dcterms:modified>
</cp:coreProperties>
</file>