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6" r:id="rId17"/>
    <p:sldId id="315" r:id="rId18"/>
    <p:sldId id="302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http://customooxmlschemas.google.com/">
      <go:slidesCustomData xmlns="" xmlns:p15="http://schemas.microsoft.com/office/powerpoint/2012/main" xmlns:go="http://customooxmlschemas.google.com/" roundtripDataSignature="AMtx7mj+uk7lGvk5OU/7PD7VA+mvwXq48g==" r:id="rId25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68AC"/>
    <a:srgbClr val="F9B000"/>
    <a:srgbClr val="00649C"/>
    <a:srgbClr val="E6E6E6"/>
    <a:srgbClr val="86BD34"/>
    <a:srgbClr val="E52721"/>
    <a:srgbClr val="009386"/>
    <a:srgbClr val="6FBC85"/>
    <a:srgbClr val="FFEDAA"/>
    <a:srgbClr val="F082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05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61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>
            <a:extLst>
              <a:ext uri="{FF2B5EF4-FFF2-40B4-BE49-F238E27FC236}">
                <a16:creationId xmlns:a16="http://schemas.microsoft.com/office/drawing/2014/main" id="{4DE05D62-266A-494F-8F98-9BD59697A92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481280" y="6208835"/>
            <a:ext cx="576262" cy="581025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595252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3">
            <a:extLst>
              <a:ext uri="{FF2B5EF4-FFF2-40B4-BE49-F238E27FC236}">
                <a16:creationId xmlns:a16="http://schemas.microsoft.com/office/drawing/2014/main" id="{FBC80EC4-F25A-4DFA-BA3F-E234E2C0DCF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r>
              <a:rPr lang="en-GB" sz="1350" strike="noStrike" noProof="1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3434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02/09/2020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434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02/09/2020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837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02/09/2020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480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02/09/2020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872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02/09/2020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280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02/09/2020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650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02/09/2020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421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02/09/2020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020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2957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0537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92145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D1FA64C-B5FE-442F-AB78-10F1CCD4D54B}"/>
              </a:ext>
            </a:extLst>
          </p:cNvPr>
          <p:cNvSpPr/>
          <p:nvPr/>
        </p:nvSpPr>
        <p:spPr>
          <a:xfrm>
            <a:off x="442912" y="728663"/>
            <a:ext cx="8258176" cy="885825"/>
          </a:xfrm>
          <a:prstGeom prst="rect">
            <a:avLst/>
          </a:prstGeom>
          <a:solidFill>
            <a:srgbClr val="00938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1D17BF-EE3B-4D28-8A50-6777002AE292}"/>
              </a:ext>
            </a:extLst>
          </p:cNvPr>
          <p:cNvSpPr txBox="1"/>
          <p:nvPr/>
        </p:nvSpPr>
        <p:spPr>
          <a:xfrm>
            <a:off x="1698260" y="792203"/>
            <a:ext cx="63924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Twinkl" pitchFamily="2" charset="0"/>
              </a:rPr>
              <a:t>	Let’s Pick a Category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F0078F3-58E4-4A1C-B931-AD8FB109C329}"/>
              </a:ext>
            </a:extLst>
          </p:cNvPr>
          <p:cNvGrpSpPr/>
          <p:nvPr/>
        </p:nvGrpSpPr>
        <p:grpSpPr>
          <a:xfrm>
            <a:off x="1515850" y="2073292"/>
            <a:ext cx="2679632" cy="1501181"/>
            <a:chOff x="1515850" y="2073292"/>
            <a:chExt cx="2679632" cy="1501181"/>
          </a:xfrm>
          <a:solidFill>
            <a:srgbClr val="F9B000"/>
          </a:solidFill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1B26884-449F-428F-B030-FD50376204CA}"/>
                </a:ext>
              </a:extLst>
            </p:cNvPr>
            <p:cNvSpPr/>
            <p:nvPr/>
          </p:nvSpPr>
          <p:spPr>
            <a:xfrm>
              <a:off x="1515850" y="2073292"/>
              <a:ext cx="2679632" cy="1501181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59A4FBE-6908-401D-B32D-7BC62CA075CF}"/>
                </a:ext>
              </a:extLst>
            </p:cNvPr>
            <p:cNvSpPr txBox="1"/>
            <p:nvPr/>
          </p:nvSpPr>
          <p:spPr>
            <a:xfrm>
              <a:off x="1744098" y="2316051"/>
              <a:ext cx="2223136" cy="101566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000" b="1" dirty="0">
                  <a:solidFill>
                    <a:schemeClr val="bg1"/>
                  </a:solidFill>
                  <a:latin typeface="Twinkl" pitchFamily="2" charset="0"/>
                </a:rPr>
                <a:t>Speedy Stories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F0C76504-336E-4C9E-9A44-FFA68095DE4B}"/>
              </a:ext>
            </a:extLst>
          </p:cNvPr>
          <p:cNvGrpSpPr/>
          <p:nvPr/>
        </p:nvGrpSpPr>
        <p:grpSpPr>
          <a:xfrm>
            <a:off x="3149917" y="4105811"/>
            <a:ext cx="2679632" cy="1501181"/>
            <a:chOff x="3149917" y="4105811"/>
            <a:chExt cx="2679632" cy="150118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A0061F3-C292-4B6C-AF1D-87E6FFF4690C}"/>
                </a:ext>
              </a:extLst>
            </p:cNvPr>
            <p:cNvSpPr/>
            <p:nvPr/>
          </p:nvSpPr>
          <p:spPr>
            <a:xfrm>
              <a:off x="3149917" y="4105811"/>
              <a:ext cx="2679632" cy="1501181"/>
            </a:xfrm>
            <a:prstGeom prst="rect">
              <a:avLst/>
            </a:prstGeom>
            <a:solidFill>
              <a:srgbClr val="7868A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57AF1B3-0F0E-4A51-9A47-3D6B4DFCCD16}"/>
                </a:ext>
              </a:extLst>
            </p:cNvPr>
            <p:cNvSpPr txBox="1"/>
            <p:nvPr/>
          </p:nvSpPr>
          <p:spPr>
            <a:xfrm>
              <a:off x="3378165" y="4105811"/>
              <a:ext cx="2223136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000" b="1" dirty="0">
                  <a:solidFill>
                    <a:schemeClr val="bg1"/>
                  </a:solidFill>
                  <a:latin typeface="Twinkl" pitchFamily="2" charset="0"/>
                </a:rPr>
                <a:t>Imagine a School with…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E8A6F29-B734-4CD6-A152-7647A11B1463}"/>
              </a:ext>
            </a:extLst>
          </p:cNvPr>
          <p:cNvGrpSpPr/>
          <p:nvPr/>
        </p:nvGrpSpPr>
        <p:grpSpPr>
          <a:xfrm>
            <a:off x="4948518" y="2073292"/>
            <a:ext cx="2679632" cy="1513108"/>
            <a:chOff x="4948518" y="2073292"/>
            <a:chExt cx="2679632" cy="1513108"/>
          </a:xfrm>
          <a:solidFill>
            <a:srgbClr val="00649C"/>
          </a:solidFill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3E172BA-772D-4AC3-BBC3-0CE5B3237035}"/>
                </a:ext>
              </a:extLst>
            </p:cNvPr>
            <p:cNvSpPr/>
            <p:nvPr/>
          </p:nvSpPr>
          <p:spPr>
            <a:xfrm>
              <a:off x="4948518" y="2073292"/>
              <a:ext cx="2679632" cy="1501181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E5551C4-6D4A-49A0-91A1-65B28BC38ECA}"/>
                </a:ext>
              </a:extLst>
            </p:cNvPr>
            <p:cNvSpPr txBox="1"/>
            <p:nvPr/>
          </p:nvSpPr>
          <p:spPr>
            <a:xfrm>
              <a:off x="5176766" y="2109072"/>
              <a:ext cx="2223136" cy="147732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000" b="1" dirty="0">
                  <a:solidFill>
                    <a:schemeClr val="bg1"/>
                  </a:solidFill>
                  <a:latin typeface="Twinkl" pitchFamily="2" charset="0"/>
                </a:rPr>
                <a:t>In Fewer Than 200 Words</a:t>
              </a:r>
            </a:p>
          </p:txBody>
        </p:sp>
      </p:grpSp>
      <p:sp>
        <p:nvSpPr>
          <p:cNvPr id="23" name="Rectangle 22">
            <a:hlinkClick r:id="rId2" action="ppaction://hlinksldjump"/>
            <a:extLst>
              <a:ext uri="{FF2B5EF4-FFF2-40B4-BE49-F238E27FC236}">
                <a16:creationId xmlns:a16="http://schemas.microsoft.com/office/drawing/2014/main" id="{11234AC2-085F-4FC5-9CA9-E3F158A82201}"/>
              </a:ext>
            </a:extLst>
          </p:cNvPr>
          <p:cNvSpPr/>
          <p:nvPr/>
        </p:nvSpPr>
        <p:spPr>
          <a:xfrm>
            <a:off x="1528447" y="2085219"/>
            <a:ext cx="2679632" cy="15011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3" action="ppaction://hlinksldjump"/>
            <a:extLst>
              <a:ext uri="{FF2B5EF4-FFF2-40B4-BE49-F238E27FC236}">
                <a16:creationId xmlns:a16="http://schemas.microsoft.com/office/drawing/2014/main" id="{1252C281-A53C-480E-8F3A-4A3BFBC35129}"/>
              </a:ext>
            </a:extLst>
          </p:cNvPr>
          <p:cNvSpPr/>
          <p:nvPr/>
        </p:nvSpPr>
        <p:spPr>
          <a:xfrm>
            <a:off x="4990402" y="2061365"/>
            <a:ext cx="2679632" cy="15011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hlinkClick r:id="rId4" action="ppaction://hlinksldjump"/>
            <a:extLst>
              <a:ext uri="{FF2B5EF4-FFF2-40B4-BE49-F238E27FC236}">
                <a16:creationId xmlns:a16="http://schemas.microsoft.com/office/drawing/2014/main" id="{C2CFE413-A672-416A-B643-D8B0B9C6BD44}"/>
              </a:ext>
            </a:extLst>
          </p:cNvPr>
          <p:cNvSpPr/>
          <p:nvPr/>
        </p:nvSpPr>
        <p:spPr>
          <a:xfrm>
            <a:off x="3149917" y="4117738"/>
            <a:ext cx="2679632" cy="15011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969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3"/>
            <a:ext cx="8258176" cy="885825"/>
          </a:xfrm>
          <a:prstGeom prst="rect">
            <a:avLst/>
          </a:prstGeom>
          <a:solidFill>
            <a:srgbClr val="F9B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1845469" y="848409"/>
            <a:ext cx="54530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Speedy Stories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5652238-63B8-4E6F-8BEA-7DAAC1B462DA}"/>
              </a:ext>
            </a:extLst>
          </p:cNvPr>
          <p:cNvSpPr/>
          <p:nvPr/>
        </p:nvSpPr>
        <p:spPr>
          <a:xfrm>
            <a:off x="1647877" y="2402044"/>
            <a:ext cx="6087850" cy="166743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B424FA-19A0-49E5-99C8-D653CF9EA55D}"/>
              </a:ext>
            </a:extLst>
          </p:cNvPr>
          <p:cNvSpPr txBox="1"/>
          <p:nvPr/>
        </p:nvSpPr>
        <p:spPr>
          <a:xfrm>
            <a:off x="1691885" y="2499684"/>
            <a:ext cx="6043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In ten minutes, your challenge is to write a story on the image that you’re about to be shown. Questions have been added to help to give you some ideas. </a:t>
            </a:r>
          </a:p>
          <a:p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12F7DA-13BD-42CA-AB9E-D3C0C5971F6D}"/>
              </a:ext>
            </a:extLst>
          </p:cNvPr>
          <p:cNvSpPr/>
          <p:nvPr/>
        </p:nvSpPr>
        <p:spPr>
          <a:xfrm>
            <a:off x="2180703" y="4372696"/>
            <a:ext cx="2195703" cy="1200328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E744D1-E0B9-442D-A1C8-48871EE81966}"/>
              </a:ext>
            </a:extLst>
          </p:cNvPr>
          <p:cNvSpPr txBox="1"/>
          <p:nvPr/>
        </p:nvSpPr>
        <p:spPr>
          <a:xfrm>
            <a:off x="2166986" y="4603806"/>
            <a:ext cx="2223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46BB4C6-98AD-4164-B8C6-E5ACF96C5492}"/>
              </a:ext>
            </a:extLst>
          </p:cNvPr>
          <p:cNvSpPr/>
          <p:nvPr/>
        </p:nvSpPr>
        <p:spPr>
          <a:xfrm>
            <a:off x="4797099" y="4372695"/>
            <a:ext cx="2242755" cy="1200329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68F5131-CBAD-4BA2-8163-BE4CE929EA36}"/>
              </a:ext>
            </a:extLst>
          </p:cNvPr>
          <p:cNvSpPr txBox="1"/>
          <p:nvPr/>
        </p:nvSpPr>
        <p:spPr>
          <a:xfrm>
            <a:off x="4782346" y="4434529"/>
            <a:ext cx="22722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solidFill>
                  <a:schemeClr val="bg1"/>
                </a:solidFill>
                <a:latin typeface="Twinkl" pitchFamily="2" charset="0"/>
              </a:rPr>
              <a:t>Continue to Speedy Stories Challenges</a:t>
            </a:r>
          </a:p>
        </p:txBody>
      </p:sp>
      <p:sp>
        <p:nvSpPr>
          <p:cNvPr id="17" name="Rectangle 16">
            <a:hlinkClick r:id="rId2" action="ppaction://hlinksldjump"/>
            <a:extLst>
              <a:ext uri="{FF2B5EF4-FFF2-40B4-BE49-F238E27FC236}">
                <a16:creationId xmlns:a16="http://schemas.microsoft.com/office/drawing/2014/main" id="{CE818908-EAC0-4669-BB32-F785AEDAFC2D}"/>
              </a:ext>
            </a:extLst>
          </p:cNvPr>
          <p:cNvSpPr/>
          <p:nvPr/>
        </p:nvSpPr>
        <p:spPr>
          <a:xfrm>
            <a:off x="2211082" y="4373532"/>
            <a:ext cx="2150573" cy="11689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hlinkClick r:id="rId3" action="ppaction://hlinksldjump"/>
            <a:extLst>
              <a:ext uri="{FF2B5EF4-FFF2-40B4-BE49-F238E27FC236}">
                <a16:creationId xmlns:a16="http://schemas.microsoft.com/office/drawing/2014/main" id="{244A11FB-789B-4762-A916-CC320F68FBB8}"/>
              </a:ext>
            </a:extLst>
          </p:cNvPr>
          <p:cNvSpPr/>
          <p:nvPr/>
        </p:nvSpPr>
        <p:spPr>
          <a:xfrm>
            <a:off x="4825566" y="4404029"/>
            <a:ext cx="2258541" cy="1168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BC5F353-A856-419C-A74F-91DED856F0D1}"/>
              </a:ext>
            </a:extLst>
          </p:cNvPr>
          <p:cNvSpPr txBox="1"/>
          <p:nvPr/>
        </p:nvSpPr>
        <p:spPr>
          <a:xfrm>
            <a:off x="3935552" y="3484636"/>
            <a:ext cx="2449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Twinkl" pitchFamily="2" charset="0"/>
              </a:rPr>
              <a:t>Have fun!</a:t>
            </a:r>
          </a:p>
        </p:txBody>
      </p:sp>
    </p:spTree>
    <p:extLst>
      <p:ext uri="{BB962C8B-B14F-4D97-AF65-F5344CB8AC3E}">
        <p14:creationId xmlns:p14="http://schemas.microsoft.com/office/powerpoint/2010/main" val="2050072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F9B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281037" y="754888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Ten-Minute Speedy Story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706439" y="1588834"/>
            <a:ext cx="7679185" cy="126315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pic>
        <p:nvPicPr>
          <p:cNvPr id="9" name="Picture 8" descr="A picture containing fence, outdoor, wooden, building&#10;&#10;Description automatically generated">
            <a:extLst>
              <a:ext uri="{FF2B5EF4-FFF2-40B4-BE49-F238E27FC236}">
                <a16:creationId xmlns:a16="http://schemas.microsoft.com/office/drawing/2014/main" id="{85CBB2F3-24FB-4753-9905-C1EE3B7D5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697" y="2987409"/>
            <a:ext cx="3684931" cy="230665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87401" y="1624890"/>
            <a:ext cx="75982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You’re lost in the woods with your best friend and you stumble upon this. It’s an old, rickety bridge that crosses a huge canyon below. You can see your village on the other side. The bridge looks unstable and it’s getting dark! </a:t>
            </a: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706439" y="2979870"/>
            <a:ext cx="3766860" cy="2306657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809246" y="3070537"/>
            <a:ext cx="36220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What do you do?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What happens next? 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Can you hear anything?</a:t>
            </a:r>
          </a:p>
          <a:p>
            <a:pPr marL="0" indent="0">
              <a:buNone/>
            </a:pPr>
            <a:endParaRPr lang="en-GB" sz="1800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Describe the events. 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Explain how you and your 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friend are feeling. </a:t>
            </a:r>
            <a:endParaRPr lang="en-GB" sz="2000" dirty="0">
              <a:latin typeface="Twinkl" pitchFamily="2" charset="0"/>
            </a:endParaRPr>
          </a:p>
          <a:p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74F66B9-3761-42D4-AD81-0CCA18064FA5}"/>
              </a:ext>
            </a:extLst>
          </p:cNvPr>
          <p:cNvSpPr/>
          <p:nvPr/>
        </p:nvSpPr>
        <p:spPr>
          <a:xfrm>
            <a:off x="6625469" y="5469528"/>
            <a:ext cx="1698880" cy="795867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D9ECF5-175E-4D1F-BA56-B5330B289905}"/>
              </a:ext>
            </a:extLst>
          </p:cNvPr>
          <p:cNvSpPr txBox="1"/>
          <p:nvPr/>
        </p:nvSpPr>
        <p:spPr>
          <a:xfrm>
            <a:off x="649916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Challenge</a:t>
            </a:r>
          </a:p>
        </p:txBody>
      </p:sp>
      <p:sp>
        <p:nvSpPr>
          <p:cNvPr id="29" name="Rectangle 28">
            <a:hlinkClick r:id="rId3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5956284" y="839091"/>
            <a:ext cx="523344" cy="506750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632077" y="839091"/>
            <a:ext cx="523344" cy="506750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301906" y="848363"/>
            <a:ext cx="523344" cy="506750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7953187" y="848363"/>
            <a:ext cx="523344" cy="506750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025643" y="798631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C00000"/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704770" y="791602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369734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8004048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E840B50-1597-4B1D-9133-A601E0EC5EF3}"/>
              </a:ext>
            </a:extLst>
          </p:cNvPr>
          <p:cNvSpPr/>
          <p:nvPr/>
        </p:nvSpPr>
        <p:spPr>
          <a:xfrm>
            <a:off x="4670703" y="2979870"/>
            <a:ext cx="3714921" cy="2314196"/>
          </a:xfrm>
          <a:prstGeom prst="rect">
            <a:avLst/>
          </a:prstGeom>
          <a:noFill/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hlinkClick r:id="rId4" action="ppaction://hlinksldjump"/>
            <a:extLst>
              <a:ext uri="{FF2B5EF4-FFF2-40B4-BE49-F238E27FC236}">
                <a16:creationId xmlns:a16="http://schemas.microsoft.com/office/drawing/2014/main" id="{10EE6A79-4B02-4231-91C6-A5DEEE7C3EC4}"/>
              </a:ext>
            </a:extLst>
          </p:cNvPr>
          <p:cNvSpPr/>
          <p:nvPr/>
        </p:nvSpPr>
        <p:spPr>
          <a:xfrm>
            <a:off x="6617938" y="5421947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6203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eal on the beach&#10;&#10;Description automatically generated">
            <a:extLst>
              <a:ext uri="{FF2B5EF4-FFF2-40B4-BE49-F238E27FC236}">
                <a16:creationId xmlns:a16="http://schemas.microsoft.com/office/drawing/2014/main" id="{0EF346FF-C834-4A22-BD12-E87B4D4E2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703" y="2991476"/>
            <a:ext cx="3714921" cy="22776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39734"/>
            <a:ext cx="8258176" cy="727604"/>
          </a:xfrm>
          <a:prstGeom prst="rect">
            <a:avLst/>
          </a:prstGeom>
          <a:solidFill>
            <a:srgbClr val="F9B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281037" y="754888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Ten-Minute Speedy Story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706439" y="1588834"/>
            <a:ext cx="7679185" cy="126315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87401" y="1624890"/>
            <a:ext cx="75982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You go to bed as usual. When you wake up in the morning, all that you can see is misty, green water surrounded by wet, slippery rocks. Out of nowhere, a seal pops up out of the water. It smiles at you and starts rubbing its nose on yours. </a:t>
            </a: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706439" y="2979870"/>
            <a:ext cx="3766860" cy="2306657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809246" y="3070537"/>
            <a:ext cx="362203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Where are you?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What are you? 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What happens next?</a:t>
            </a:r>
          </a:p>
          <a:p>
            <a:pPr marL="0" indent="0">
              <a:buNone/>
            </a:pPr>
            <a:endParaRPr lang="en-GB" sz="1800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Describe the events. 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Explain the different emotions that you’re feeling.</a:t>
            </a:r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74F66B9-3761-42D4-AD81-0CCA18064FA5}"/>
              </a:ext>
            </a:extLst>
          </p:cNvPr>
          <p:cNvSpPr/>
          <p:nvPr/>
        </p:nvSpPr>
        <p:spPr>
          <a:xfrm>
            <a:off x="6625469" y="5469528"/>
            <a:ext cx="1698880" cy="795867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D9ECF5-175E-4D1F-BA56-B5330B289905}"/>
              </a:ext>
            </a:extLst>
          </p:cNvPr>
          <p:cNvSpPr txBox="1"/>
          <p:nvPr/>
        </p:nvSpPr>
        <p:spPr>
          <a:xfrm>
            <a:off x="649916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Challenge</a:t>
            </a:r>
          </a:p>
        </p:txBody>
      </p:sp>
      <p:sp>
        <p:nvSpPr>
          <p:cNvPr id="29" name="Rectangle 28">
            <a:hlinkClick r:id="rId3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5966339" y="839091"/>
            <a:ext cx="523344" cy="506750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631386" y="839091"/>
            <a:ext cx="523344" cy="506750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289087" y="848363"/>
            <a:ext cx="523344" cy="506750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7953187" y="848363"/>
            <a:ext cx="523344" cy="506750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031676" y="798631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712814" y="791602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C00000"/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356915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8008070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2" name="Rectangle 1">
            <a:hlinkClick r:id="rId4" action="ppaction://hlinksldjump"/>
            <a:extLst>
              <a:ext uri="{FF2B5EF4-FFF2-40B4-BE49-F238E27FC236}">
                <a16:creationId xmlns:a16="http://schemas.microsoft.com/office/drawing/2014/main" id="{3B033041-C238-4FF1-B154-D16BC48C4B8D}"/>
              </a:ext>
            </a:extLst>
          </p:cNvPr>
          <p:cNvSpPr/>
          <p:nvPr/>
        </p:nvSpPr>
        <p:spPr>
          <a:xfrm>
            <a:off x="6625469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F342EB-8E50-4CB3-9BEB-119A4CD8A28B}"/>
              </a:ext>
            </a:extLst>
          </p:cNvPr>
          <p:cNvSpPr/>
          <p:nvPr/>
        </p:nvSpPr>
        <p:spPr>
          <a:xfrm>
            <a:off x="4670703" y="2991476"/>
            <a:ext cx="3714921" cy="2295051"/>
          </a:xfrm>
          <a:prstGeom prst="rect">
            <a:avLst/>
          </a:prstGeom>
          <a:noFill/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5" action="ppaction://hlinksldjump"/>
            <a:extLst>
              <a:ext uri="{FF2B5EF4-FFF2-40B4-BE49-F238E27FC236}">
                <a16:creationId xmlns:a16="http://schemas.microsoft.com/office/drawing/2014/main" id="{166607C8-B224-4A55-B9BF-A882079A9E34}"/>
              </a:ext>
            </a:extLst>
          </p:cNvPr>
          <p:cNvSpPr/>
          <p:nvPr/>
        </p:nvSpPr>
        <p:spPr>
          <a:xfrm>
            <a:off x="6617938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4768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F9B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281037" y="754888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Ten-Minute Speedy Story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706439" y="1588835"/>
            <a:ext cx="7679185" cy="727604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87401" y="1624890"/>
            <a:ext cx="75982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Twinkl" pitchFamily="2" charset="0"/>
              </a:rPr>
              <a:t>You can shape-shift into any animal on Earth. In your story, you save someone or something.</a:t>
            </a: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706438" y="2496513"/>
            <a:ext cx="3090064" cy="2680677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748956" y="2683544"/>
            <a:ext cx="24815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Where are you?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What are you? 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What happens next?</a:t>
            </a:r>
          </a:p>
          <a:p>
            <a:pPr marL="0" indent="0">
              <a:buNone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74F66B9-3761-42D4-AD81-0CCA18064FA5}"/>
              </a:ext>
            </a:extLst>
          </p:cNvPr>
          <p:cNvSpPr/>
          <p:nvPr/>
        </p:nvSpPr>
        <p:spPr>
          <a:xfrm>
            <a:off x="6625469" y="5469528"/>
            <a:ext cx="1698880" cy="795867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D9ECF5-175E-4D1F-BA56-B5330B289905}"/>
              </a:ext>
            </a:extLst>
          </p:cNvPr>
          <p:cNvSpPr txBox="1"/>
          <p:nvPr/>
        </p:nvSpPr>
        <p:spPr>
          <a:xfrm>
            <a:off x="649916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Challenge</a:t>
            </a:r>
          </a:p>
        </p:txBody>
      </p:sp>
      <p:sp>
        <p:nvSpPr>
          <p:cNvPr id="29" name="Rectangle 28">
            <a:hlinkClick r:id="rId2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5959615" y="839091"/>
            <a:ext cx="523344" cy="506750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631386" y="839091"/>
            <a:ext cx="523344" cy="506750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295811" y="848363"/>
            <a:ext cx="523344" cy="506750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7953187" y="848363"/>
            <a:ext cx="523344" cy="506750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024952" y="798631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712814" y="791602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363639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C00000"/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8008070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2" name="Rectangle 1">
            <a:hlinkClick r:id="rId3" action="ppaction://hlinksldjump"/>
            <a:extLst>
              <a:ext uri="{FF2B5EF4-FFF2-40B4-BE49-F238E27FC236}">
                <a16:creationId xmlns:a16="http://schemas.microsoft.com/office/drawing/2014/main" id="{3B033041-C238-4FF1-B154-D16BC48C4B8D}"/>
              </a:ext>
            </a:extLst>
          </p:cNvPr>
          <p:cNvSpPr/>
          <p:nvPr/>
        </p:nvSpPr>
        <p:spPr>
          <a:xfrm>
            <a:off x="6625469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dolphin swimming in blue water&#10;&#10;Description automatically generated">
            <a:extLst>
              <a:ext uri="{FF2B5EF4-FFF2-40B4-BE49-F238E27FC236}">
                <a16:creationId xmlns:a16="http://schemas.microsoft.com/office/drawing/2014/main" id="{A56588CF-1A0B-4A21-9BEC-C545BDB3CC4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65" b="11882"/>
          <a:stretch/>
        </p:blipFill>
        <p:spPr>
          <a:xfrm>
            <a:off x="3881044" y="2507784"/>
            <a:ext cx="1715469" cy="18779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0F342EB-8E50-4CB3-9BEB-119A4CD8A28B}"/>
              </a:ext>
            </a:extLst>
          </p:cNvPr>
          <p:cNvSpPr/>
          <p:nvPr/>
        </p:nvSpPr>
        <p:spPr>
          <a:xfrm>
            <a:off x="3867539" y="2499846"/>
            <a:ext cx="1728974" cy="1878890"/>
          </a:xfrm>
          <a:prstGeom prst="rect">
            <a:avLst/>
          </a:prstGeom>
          <a:noFill/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4132219-3488-4518-946D-D5C904F2A6B2}"/>
              </a:ext>
            </a:extLst>
          </p:cNvPr>
          <p:cNvSpPr txBox="1"/>
          <p:nvPr/>
        </p:nvSpPr>
        <p:spPr>
          <a:xfrm>
            <a:off x="748957" y="3798079"/>
            <a:ext cx="310925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Describe the events. 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Explain the different emotions that you’re feeling.</a:t>
            </a:r>
            <a:endParaRPr lang="en-GB" dirty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E484FAB-8210-4A53-ADAC-BB58BEE17324}"/>
              </a:ext>
            </a:extLst>
          </p:cNvPr>
          <p:cNvGrpSpPr/>
          <p:nvPr/>
        </p:nvGrpSpPr>
        <p:grpSpPr>
          <a:xfrm>
            <a:off x="3867539" y="4456669"/>
            <a:ext cx="2601915" cy="1710632"/>
            <a:chOff x="706439" y="3716855"/>
            <a:chExt cx="2383804" cy="1589202"/>
          </a:xfrm>
        </p:grpSpPr>
        <p:pic>
          <p:nvPicPr>
            <p:cNvPr id="21" name="Picture 20" descr="A group of brown cows standing on top of a dry grass field&#10;&#10;Description automatically generated">
              <a:extLst>
                <a:ext uri="{FF2B5EF4-FFF2-40B4-BE49-F238E27FC236}">
                  <a16:creationId xmlns:a16="http://schemas.microsoft.com/office/drawing/2014/main" id="{08DC86CC-D42D-4556-85BE-174D1CCF9A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6439" y="3716855"/>
              <a:ext cx="2383804" cy="1589202"/>
            </a:xfrm>
            <a:prstGeom prst="rect">
              <a:avLst/>
            </a:prstGeom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358B489F-D2F4-46AB-9715-DC15B89CF8AF}"/>
                </a:ext>
              </a:extLst>
            </p:cNvPr>
            <p:cNvSpPr/>
            <p:nvPr/>
          </p:nvSpPr>
          <p:spPr>
            <a:xfrm rot="16200000">
              <a:off x="1105435" y="3325758"/>
              <a:ext cx="1582745" cy="2377852"/>
            </a:xfrm>
            <a:prstGeom prst="rect">
              <a:avLst/>
            </a:prstGeom>
            <a:noFill/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7E5BED7C-FDDC-4976-9F19-D5B171E689F4}"/>
              </a:ext>
            </a:extLst>
          </p:cNvPr>
          <p:cNvGrpSpPr/>
          <p:nvPr/>
        </p:nvGrpSpPr>
        <p:grpSpPr>
          <a:xfrm>
            <a:off x="5702440" y="2487459"/>
            <a:ext cx="2692603" cy="1884993"/>
            <a:chOff x="5978746" y="3727279"/>
            <a:chExt cx="2377853" cy="1590384"/>
          </a:xfrm>
        </p:grpSpPr>
        <p:pic>
          <p:nvPicPr>
            <p:cNvPr id="10" name="Picture 9" descr="A cat that is looking at the camera&#10;&#10;Description automatically generated">
              <a:extLst>
                <a:ext uri="{FF2B5EF4-FFF2-40B4-BE49-F238E27FC236}">
                  <a16:creationId xmlns:a16="http://schemas.microsoft.com/office/drawing/2014/main" id="{3BA885F0-1835-4B29-AFC8-17E1B824F6C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8746" y="3727279"/>
              <a:ext cx="2377852" cy="1585235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00E19BC-A87E-414D-B41A-86A3F0F5ACAE}"/>
                </a:ext>
              </a:extLst>
            </p:cNvPr>
            <p:cNvSpPr/>
            <p:nvPr/>
          </p:nvSpPr>
          <p:spPr>
            <a:xfrm rot="16200000">
              <a:off x="6376300" y="3337365"/>
              <a:ext cx="1582745" cy="2377852"/>
            </a:xfrm>
            <a:prstGeom prst="rect">
              <a:avLst/>
            </a:prstGeom>
            <a:noFill/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5" name="Rectangle 44">
            <a:hlinkClick r:id="rId2" action="ppaction://hlinksldjump"/>
            <a:extLst>
              <a:ext uri="{FF2B5EF4-FFF2-40B4-BE49-F238E27FC236}">
                <a16:creationId xmlns:a16="http://schemas.microsoft.com/office/drawing/2014/main" id="{AB121F11-F891-4F08-A172-2BDF2F21406E}"/>
              </a:ext>
            </a:extLst>
          </p:cNvPr>
          <p:cNvSpPr/>
          <p:nvPr/>
        </p:nvSpPr>
        <p:spPr>
          <a:xfrm>
            <a:off x="694752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7434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lizard on top of a sandy beach&#10;&#10;Description automatically generated">
            <a:extLst>
              <a:ext uri="{FF2B5EF4-FFF2-40B4-BE49-F238E27FC236}">
                <a16:creationId xmlns:a16="http://schemas.microsoft.com/office/drawing/2014/main" id="{D76BC5DE-6858-46D4-B650-BB29894757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575" y="3000696"/>
            <a:ext cx="3691025" cy="229337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F9B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281037" y="754888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Ten-Minute Speedy Story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706439" y="1588834"/>
            <a:ext cx="7679185" cy="126315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87401" y="1624890"/>
            <a:ext cx="75982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Write a story using the image below and this opening: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I couldn’t believe my eyes. Even though I’d always been told that dinosaurs were extinct, there was no escaping from the fact that a baby T. rex was standing in my sandpit. </a:t>
            </a: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706439" y="2979870"/>
            <a:ext cx="3766860" cy="2306657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809246" y="3070537"/>
            <a:ext cx="362203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What happens next?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Is it friendly?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Does anyone else see it?</a:t>
            </a:r>
            <a:endParaRPr lang="en-GB" sz="1800" dirty="0">
              <a:latin typeface="Twinkl" pitchFamily="2" charset="0"/>
            </a:endParaRPr>
          </a:p>
          <a:p>
            <a:pPr marL="0" indent="0">
              <a:buNone/>
            </a:pPr>
            <a:endParaRPr lang="en-GB" sz="1800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Describe the events. 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Explain the different emotions that you’re feeling.</a:t>
            </a:r>
            <a:endParaRPr lang="en-GB" dirty="0"/>
          </a:p>
        </p:txBody>
      </p:sp>
      <p:sp>
        <p:nvSpPr>
          <p:cNvPr id="29" name="Rectangle 28">
            <a:hlinkClick r:id="rId3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5973063" y="839091"/>
            <a:ext cx="523344" cy="506750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631386" y="839091"/>
            <a:ext cx="523344" cy="506750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302535" y="848363"/>
            <a:ext cx="523344" cy="506750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7953187" y="848363"/>
            <a:ext cx="523344" cy="506750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038400" y="798631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712814" y="791602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370363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8014794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C00000"/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F342EB-8E50-4CB3-9BEB-119A4CD8A28B}"/>
              </a:ext>
            </a:extLst>
          </p:cNvPr>
          <p:cNvSpPr/>
          <p:nvPr/>
        </p:nvSpPr>
        <p:spPr>
          <a:xfrm>
            <a:off x="4670703" y="2991476"/>
            <a:ext cx="3714921" cy="2295051"/>
          </a:xfrm>
          <a:prstGeom prst="rect">
            <a:avLst/>
          </a:prstGeom>
          <a:noFill/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471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3"/>
            <a:ext cx="8258176" cy="885825"/>
          </a:xfrm>
          <a:prstGeom prst="rect">
            <a:avLst/>
          </a:prstGeom>
          <a:solidFill>
            <a:srgbClr val="00649C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1621654" y="848409"/>
            <a:ext cx="6165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In Fewer Than 200 Words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5652238-63B8-4E6F-8BEA-7DAAC1B462DA}"/>
              </a:ext>
            </a:extLst>
          </p:cNvPr>
          <p:cNvSpPr/>
          <p:nvPr/>
        </p:nvSpPr>
        <p:spPr>
          <a:xfrm>
            <a:off x="1647877" y="2402045"/>
            <a:ext cx="6087850" cy="1438436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B424FA-19A0-49E5-99C8-D653CF9EA55D}"/>
              </a:ext>
            </a:extLst>
          </p:cNvPr>
          <p:cNvSpPr txBox="1"/>
          <p:nvPr/>
        </p:nvSpPr>
        <p:spPr>
          <a:xfrm>
            <a:off x="1691885" y="2499684"/>
            <a:ext cx="60438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Your challenge is to continue the story that has already been started using no more than 200 words.</a:t>
            </a:r>
          </a:p>
          <a:p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12F7DA-13BD-42CA-AB9E-D3C0C5971F6D}"/>
              </a:ext>
            </a:extLst>
          </p:cNvPr>
          <p:cNvSpPr/>
          <p:nvPr/>
        </p:nvSpPr>
        <p:spPr>
          <a:xfrm>
            <a:off x="2180703" y="4372696"/>
            <a:ext cx="2195703" cy="1200328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E744D1-E0B9-442D-A1C8-48871EE81966}"/>
              </a:ext>
            </a:extLst>
          </p:cNvPr>
          <p:cNvSpPr txBox="1"/>
          <p:nvPr/>
        </p:nvSpPr>
        <p:spPr>
          <a:xfrm>
            <a:off x="2166986" y="4603806"/>
            <a:ext cx="2223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46BB4C6-98AD-4164-B8C6-E5ACF96C5492}"/>
              </a:ext>
            </a:extLst>
          </p:cNvPr>
          <p:cNvSpPr/>
          <p:nvPr/>
        </p:nvSpPr>
        <p:spPr>
          <a:xfrm>
            <a:off x="4797099" y="4372695"/>
            <a:ext cx="2242755" cy="1200329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68F5131-CBAD-4BA2-8163-BE4CE929EA36}"/>
              </a:ext>
            </a:extLst>
          </p:cNvPr>
          <p:cNvSpPr txBox="1"/>
          <p:nvPr/>
        </p:nvSpPr>
        <p:spPr>
          <a:xfrm>
            <a:off x="4753880" y="4580029"/>
            <a:ext cx="22722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solidFill>
                  <a:schemeClr val="bg1"/>
                </a:solidFill>
                <a:latin typeface="Twinkl" pitchFamily="2" charset="0"/>
              </a:rPr>
              <a:t>Continue to Challenges</a:t>
            </a:r>
          </a:p>
        </p:txBody>
      </p:sp>
      <p:sp>
        <p:nvSpPr>
          <p:cNvPr id="17" name="Rectangle 16">
            <a:hlinkClick r:id="rId2" action="ppaction://hlinksldjump"/>
            <a:extLst>
              <a:ext uri="{FF2B5EF4-FFF2-40B4-BE49-F238E27FC236}">
                <a16:creationId xmlns:a16="http://schemas.microsoft.com/office/drawing/2014/main" id="{CE818908-EAC0-4669-BB32-F785AEDAFC2D}"/>
              </a:ext>
            </a:extLst>
          </p:cNvPr>
          <p:cNvSpPr/>
          <p:nvPr/>
        </p:nvSpPr>
        <p:spPr>
          <a:xfrm>
            <a:off x="2211082" y="4373532"/>
            <a:ext cx="2150573" cy="11689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hlinkClick r:id="rId3" action="ppaction://hlinksldjump"/>
            <a:extLst>
              <a:ext uri="{FF2B5EF4-FFF2-40B4-BE49-F238E27FC236}">
                <a16:creationId xmlns:a16="http://schemas.microsoft.com/office/drawing/2014/main" id="{244A11FB-789B-4762-A916-CC320F68FBB8}"/>
              </a:ext>
            </a:extLst>
          </p:cNvPr>
          <p:cNvSpPr/>
          <p:nvPr/>
        </p:nvSpPr>
        <p:spPr>
          <a:xfrm>
            <a:off x="4825566" y="4398005"/>
            <a:ext cx="2258541" cy="1168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BC5F353-A856-419C-A74F-91DED856F0D1}"/>
              </a:ext>
            </a:extLst>
          </p:cNvPr>
          <p:cNvSpPr txBox="1"/>
          <p:nvPr/>
        </p:nvSpPr>
        <p:spPr>
          <a:xfrm>
            <a:off x="3920312" y="3284793"/>
            <a:ext cx="2449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Twinkl" pitchFamily="2" charset="0"/>
              </a:rPr>
              <a:t>Have fun!</a:t>
            </a:r>
          </a:p>
        </p:txBody>
      </p:sp>
    </p:spTree>
    <p:extLst>
      <p:ext uri="{BB962C8B-B14F-4D97-AF65-F5344CB8AC3E}">
        <p14:creationId xmlns:p14="http://schemas.microsoft.com/office/powerpoint/2010/main" val="1631022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door&#10;&#10;Description automatically generated">
            <a:extLst>
              <a:ext uri="{FF2B5EF4-FFF2-40B4-BE49-F238E27FC236}">
                <a16:creationId xmlns:a16="http://schemas.microsoft.com/office/drawing/2014/main" id="{594D55CB-35E8-498B-9AC2-4C97D2780C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10" r="2262"/>
          <a:stretch/>
        </p:blipFill>
        <p:spPr>
          <a:xfrm>
            <a:off x="4670703" y="2567411"/>
            <a:ext cx="3704928" cy="271299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00649C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496596" y="745359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In Fewer Than 200 Words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706439" y="1588835"/>
            <a:ext cx="7679185" cy="869886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87401" y="1624890"/>
            <a:ext cx="7598223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As I approached the battered, old door, I saw a tarantula scuttle across the handle and disappear through a crack in the wall.  </a:t>
            </a: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706439" y="2591288"/>
            <a:ext cx="3766860" cy="2695239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768369" y="2634823"/>
            <a:ext cx="37049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What’s on the other side of </a:t>
            </a:r>
          </a:p>
          <a:p>
            <a:r>
              <a:rPr lang="en-GB" sz="1800" dirty="0">
                <a:latin typeface="Twinkl" pitchFamily="2" charset="0"/>
              </a:rPr>
              <a:t>the door?</a:t>
            </a:r>
          </a:p>
          <a:p>
            <a:r>
              <a:rPr lang="en-GB" sz="1800" dirty="0">
                <a:latin typeface="Twinkl" pitchFamily="2" charset="0"/>
              </a:rPr>
              <a:t>Is it creepy? </a:t>
            </a:r>
          </a:p>
          <a:p>
            <a:r>
              <a:rPr lang="en-GB" sz="1800" dirty="0">
                <a:latin typeface="Twinkl" pitchFamily="2" charset="0"/>
              </a:rPr>
              <a:t>Are there any noises? 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GB" sz="1800" dirty="0">
                <a:latin typeface="Twinkl" pitchFamily="2" charset="0"/>
              </a:rPr>
              <a:t>Describe the different emotions that you’re feeling.</a:t>
            </a:r>
          </a:p>
          <a:p>
            <a:r>
              <a:rPr lang="en-GB" sz="1800" dirty="0">
                <a:latin typeface="Twinkl" pitchFamily="2" charset="0"/>
              </a:rPr>
              <a:t>Explain what happens next.</a:t>
            </a:r>
          </a:p>
          <a:p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74F66B9-3761-42D4-AD81-0CCA18064FA5}"/>
              </a:ext>
            </a:extLst>
          </p:cNvPr>
          <p:cNvSpPr/>
          <p:nvPr/>
        </p:nvSpPr>
        <p:spPr>
          <a:xfrm>
            <a:off x="6625469" y="5469528"/>
            <a:ext cx="1698880" cy="795867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D9ECF5-175E-4D1F-BA56-B5330B289905}"/>
              </a:ext>
            </a:extLst>
          </p:cNvPr>
          <p:cNvSpPr txBox="1"/>
          <p:nvPr/>
        </p:nvSpPr>
        <p:spPr>
          <a:xfrm>
            <a:off x="649916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Challenge</a:t>
            </a:r>
          </a:p>
        </p:txBody>
      </p:sp>
      <p:sp>
        <p:nvSpPr>
          <p:cNvPr id="29" name="Rectangle 28">
            <a:hlinkClick r:id="rId3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6257839" y="844167"/>
            <a:ext cx="499933" cy="501673"/>
          </a:xfrm>
          <a:prstGeom prst="ellipse">
            <a:avLst/>
          </a:prstGeom>
          <a:noFill/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877018" y="844167"/>
            <a:ext cx="499933" cy="501673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482275" y="853439"/>
            <a:ext cx="499933" cy="501673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8100507" y="853439"/>
            <a:ext cx="499933" cy="501673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323176" y="804490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C000"/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933194" y="797461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550103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8155390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E840B50-1597-4B1D-9133-A601E0EC5EF3}"/>
              </a:ext>
            </a:extLst>
          </p:cNvPr>
          <p:cNvSpPr/>
          <p:nvPr/>
        </p:nvSpPr>
        <p:spPr>
          <a:xfrm>
            <a:off x="4670703" y="2581069"/>
            <a:ext cx="3714921" cy="2712997"/>
          </a:xfrm>
          <a:prstGeom prst="rect">
            <a:avLst/>
          </a:prstGeom>
          <a:noFill/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hlinkClick r:id="rId4" action="ppaction://hlinksldjump"/>
            <a:extLst>
              <a:ext uri="{FF2B5EF4-FFF2-40B4-BE49-F238E27FC236}">
                <a16:creationId xmlns:a16="http://schemas.microsoft.com/office/drawing/2014/main" id="{10EE6A79-4B02-4231-91C6-A5DEEE7C3EC4}"/>
              </a:ext>
            </a:extLst>
          </p:cNvPr>
          <p:cNvSpPr/>
          <p:nvPr/>
        </p:nvSpPr>
        <p:spPr>
          <a:xfrm>
            <a:off x="6617938" y="5421947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93342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 riding a wave on a surfboard in the water&#10;&#10;Description automatically generated">
            <a:extLst>
              <a:ext uri="{FF2B5EF4-FFF2-40B4-BE49-F238E27FC236}">
                <a16:creationId xmlns:a16="http://schemas.microsoft.com/office/drawing/2014/main" id="{D2DB640C-397F-4043-A29E-D021E41EFC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97"/>
          <a:stretch/>
        </p:blipFill>
        <p:spPr>
          <a:xfrm>
            <a:off x="4670703" y="2591712"/>
            <a:ext cx="3714921" cy="269481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00649C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496596" y="745359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In Fewer Than 200 Words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706439" y="1588835"/>
            <a:ext cx="7679185" cy="850695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87401" y="1624890"/>
            <a:ext cx="7598223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I gripped onto the paddleboard and squeezed my eyes shut. The huge, curling wave was heading straight towards me.   </a:t>
            </a:r>
            <a:endParaRPr lang="en-GB" sz="2000" dirty="0">
              <a:latin typeface="Twinkl" pitchFamily="2" charset="0"/>
            </a:endParaRP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706439" y="2581070"/>
            <a:ext cx="3766860" cy="2705458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787401" y="2745194"/>
            <a:ext cx="362203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How are you feeling?</a:t>
            </a:r>
          </a:p>
          <a:p>
            <a:r>
              <a:rPr lang="en-GB" sz="1800" dirty="0">
                <a:latin typeface="Twinkl" pitchFamily="2" charset="0"/>
              </a:rPr>
              <a:t>What sounds are there?</a:t>
            </a:r>
          </a:p>
          <a:p>
            <a:r>
              <a:rPr lang="en-GB" sz="1800" dirty="0">
                <a:latin typeface="Twinkl" pitchFamily="2" charset="0"/>
              </a:rPr>
              <a:t>What happens when the </a:t>
            </a:r>
          </a:p>
          <a:p>
            <a:r>
              <a:rPr lang="en-GB" sz="1800" dirty="0">
                <a:latin typeface="Twinkl" pitchFamily="2" charset="0"/>
              </a:rPr>
              <a:t>wave arrives?</a:t>
            </a:r>
          </a:p>
          <a:p>
            <a:endParaRPr lang="en-GB" sz="2000" dirty="0">
              <a:latin typeface="Twinkl" pitchFamily="2" charset="0"/>
            </a:endParaRPr>
          </a:p>
          <a:p>
            <a:r>
              <a:rPr lang="en-US" sz="1800" dirty="0">
                <a:latin typeface="Twinkl" pitchFamily="2" charset="0"/>
              </a:rPr>
              <a:t>Describe the different emotions that you’re feeling.</a:t>
            </a:r>
          </a:p>
          <a:p>
            <a:r>
              <a:rPr lang="en-US" sz="1800" dirty="0">
                <a:latin typeface="Twinkl" pitchFamily="2" charset="0"/>
              </a:rPr>
              <a:t>Explain what happens next.</a:t>
            </a:r>
          </a:p>
          <a:p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74F66B9-3761-42D4-AD81-0CCA18064FA5}"/>
              </a:ext>
            </a:extLst>
          </p:cNvPr>
          <p:cNvSpPr/>
          <p:nvPr/>
        </p:nvSpPr>
        <p:spPr>
          <a:xfrm>
            <a:off x="6625469" y="5469528"/>
            <a:ext cx="1698880" cy="795867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D9ECF5-175E-4D1F-BA56-B5330B289905}"/>
              </a:ext>
            </a:extLst>
          </p:cNvPr>
          <p:cNvSpPr txBox="1"/>
          <p:nvPr/>
        </p:nvSpPr>
        <p:spPr>
          <a:xfrm>
            <a:off x="649916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Challenge</a:t>
            </a:r>
          </a:p>
        </p:txBody>
      </p:sp>
      <p:sp>
        <p:nvSpPr>
          <p:cNvPr id="29" name="Rectangle 28">
            <a:hlinkClick r:id="rId3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6257839" y="844167"/>
            <a:ext cx="499933" cy="50167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877018" y="844167"/>
            <a:ext cx="499933" cy="501673"/>
          </a:xfrm>
          <a:prstGeom prst="ellipse">
            <a:avLst/>
          </a:prstGeom>
          <a:noFill/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482275" y="853439"/>
            <a:ext cx="499933" cy="501673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8100507" y="853439"/>
            <a:ext cx="499933" cy="501673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323176" y="804490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931584" y="800078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9B000"/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550103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8155390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E840B50-1597-4B1D-9133-A601E0EC5EF3}"/>
              </a:ext>
            </a:extLst>
          </p:cNvPr>
          <p:cNvSpPr/>
          <p:nvPr/>
        </p:nvSpPr>
        <p:spPr>
          <a:xfrm>
            <a:off x="4670703" y="2581069"/>
            <a:ext cx="3714921" cy="2712997"/>
          </a:xfrm>
          <a:prstGeom prst="rect">
            <a:avLst/>
          </a:prstGeom>
          <a:noFill/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hlinkClick r:id="rId4" action="ppaction://hlinksldjump"/>
            <a:extLst>
              <a:ext uri="{FF2B5EF4-FFF2-40B4-BE49-F238E27FC236}">
                <a16:creationId xmlns:a16="http://schemas.microsoft.com/office/drawing/2014/main" id="{10EE6A79-4B02-4231-91C6-A5DEEE7C3EC4}"/>
              </a:ext>
            </a:extLst>
          </p:cNvPr>
          <p:cNvSpPr/>
          <p:nvPr/>
        </p:nvSpPr>
        <p:spPr>
          <a:xfrm>
            <a:off x="6617938" y="5421947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494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10AEE4A-C1D1-47EA-A8E7-117C1E71C2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2" r="7573"/>
          <a:stretch/>
        </p:blipFill>
        <p:spPr>
          <a:xfrm>
            <a:off x="4658923" y="2337569"/>
            <a:ext cx="3726701" cy="295649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00649C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496596" y="745359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In Fewer Than 200 Words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706439" y="1588836"/>
            <a:ext cx="7679185" cy="574152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87401" y="1669637"/>
            <a:ext cx="759822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Twinkl" pitchFamily="2" charset="0"/>
              </a:rPr>
              <a:t>You’re at a theme park and you suddenly become invisible for one hour.</a:t>
            </a:r>
            <a:endParaRPr lang="en-GB" sz="1800" dirty="0">
              <a:latin typeface="Twinkl" pitchFamily="2" charset="0"/>
            </a:endParaRP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706439" y="2345988"/>
            <a:ext cx="3778640" cy="2940540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758376" y="2367590"/>
            <a:ext cx="377864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How do you find out that you’re invisible?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GB" sz="1800" dirty="0">
                <a:latin typeface="Twinkl" pitchFamily="2" charset="0"/>
              </a:rPr>
              <a:t>Are you scared, excited or both?</a:t>
            </a:r>
          </a:p>
          <a:p>
            <a:r>
              <a:rPr lang="en-GB" sz="1800" dirty="0">
                <a:latin typeface="Twinkl" pitchFamily="2" charset="0"/>
              </a:rPr>
              <a:t>What do you do first?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US" sz="1800" dirty="0">
                <a:latin typeface="Twinkl" pitchFamily="2" charset="0"/>
              </a:rPr>
              <a:t>Describe the different emotions </a:t>
            </a:r>
          </a:p>
          <a:p>
            <a:r>
              <a:rPr lang="en-US" sz="1800" dirty="0">
                <a:latin typeface="Twinkl" pitchFamily="2" charset="0"/>
              </a:rPr>
              <a:t>that you feel when you’re invisible.</a:t>
            </a:r>
          </a:p>
          <a:p>
            <a:endParaRPr lang="en-US" sz="1800" dirty="0">
              <a:latin typeface="Twinkl" pitchFamily="2" charset="0"/>
            </a:endParaRPr>
          </a:p>
          <a:p>
            <a:r>
              <a:rPr lang="en-US" sz="1800" dirty="0">
                <a:latin typeface="Twinkl" pitchFamily="2" charset="0"/>
              </a:rPr>
              <a:t>Explain what you do for that hour. </a:t>
            </a:r>
          </a:p>
          <a:p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74F66B9-3761-42D4-AD81-0CCA18064FA5}"/>
              </a:ext>
            </a:extLst>
          </p:cNvPr>
          <p:cNvSpPr/>
          <p:nvPr/>
        </p:nvSpPr>
        <p:spPr>
          <a:xfrm>
            <a:off x="6625469" y="5469528"/>
            <a:ext cx="1698880" cy="795867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D9ECF5-175E-4D1F-BA56-B5330B289905}"/>
              </a:ext>
            </a:extLst>
          </p:cNvPr>
          <p:cNvSpPr txBox="1"/>
          <p:nvPr/>
        </p:nvSpPr>
        <p:spPr>
          <a:xfrm>
            <a:off x="649916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Challenge</a:t>
            </a:r>
          </a:p>
        </p:txBody>
      </p:sp>
      <p:sp>
        <p:nvSpPr>
          <p:cNvPr id="29" name="Rectangle 28">
            <a:hlinkClick r:id="rId3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6257839" y="844167"/>
            <a:ext cx="499933" cy="50167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877018" y="844167"/>
            <a:ext cx="499933" cy="50167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482275" y="853439"/>
            <a:ext cx="499933" cy="501673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8100507" y="853439"/>
            <a:ext cx="499933" cy="501673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323176" y="804490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926470" y="797461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536655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C000"/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8141942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E840B50-1597-4B1D-9133-A601E0EC5EF3}"/>
              </a:ext>
            </a:extLst>
          </p:cNvPr>
          <p:cNvSpPr/>
          <p:nvPr/>
        </p:nvSpPr>
        <p:spPr>
          <a:xfrm>
            <a:off x="4670703" y="2345988"/>
            <a:ext cx="3714921" cy="2948079"/>
          </a:xfrm>
          <a:prstGeom prst="rect">
            <a:avLst/>
          </a:prstGeom>
          <a:noFill/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hlinkClick r:id="rId4" action="ppaction://hlinksldjump"/>
            <a:extLst>
              <a:ext uri="{FF2B5EF4-FFF2-40B4-BE49-F238E27FC236}">
                <a16:creationId xmlns:a16="http://schemas.microsoft.com/office/drawing/2014/main" id="{10EE6A79-4B02-4231-91C6-A5DEEE7C3EC4}"/>
              </a:ext>
            </a:extLst>
          </p:cNvPr>
          <p:cNvSpPr/>
          <p:nvPr/>
        </p:nvSpPr>
        <p:spPr>
          <a:xfrm>
            <a:off x="6618922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1439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00649C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496596" y="745359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In Fewer Than 200 Words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706439" y="1588836"/>
            <a:ext cx="7679185" cy="778754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87401" y="1669637"/>
            <a:ext cx="7598223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When Dottie fetched the tennis ball for the fifth time, I was stunned by what happened next. Unbelievably, she looked into my eyes and said…</a:t>
            </a: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694658" y="2500158"/>
            <a:ext cx="3684302" cy="2786370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731679" y="2592967"/>
            <a:ext cx="488172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How do you react?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GB" sz="1800" dirty="0">
                <a:latin typeface="Twinkl" pitchFamily="2" charset="0"/>
              </a:rPr>
              <a:t>Does Dottie say anything else?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GB" sz="1800" dirty="0">
                <a:latin typeface="Twinkl" pitchFamily="2" charset="0"/>
              </a:rPr>
              <a:t>What do you say back to her?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US" sz="1800" dirty="0">
                <a:latin typeface="Twinkl" pitchFamily="2" charset="0"/>
              </a:rPr>
              <a:t>Describe the different emotions </a:t>
            </a:r>
          </a:p>
          <a:p>
            <a:r>
              <a:rPr lang="en-US" sz="1800" dirty="0">
                <a:latin typeface="Twinkl" pitchFamily="2" charset="0"/>
              </a:rPr>
              <a:t>that you’re feeling.</a:t>
            </a:r>
          </a:p>
          <a:p>
            <a:r>
              <a:rPr lang="en-US" sz="1800" dirty="0">
                <a:latin typeface="Twinkl" pitchFamily="2" charset="0"/>
              </a:rPr>
              <a:t>Explain what happens next.</a:t>
            </a:r>
          </a:p>
          <a:p>
            <a:endParaRPr lang="en-GB" dirty="0"/>
          </a:p>
        </p:txBody>
      </p:sp>
      <p:sp>
        <p:nvSpPr>
          <p:cNvPr id="29" name="Rectangle 28">
            <a:hlinkClick r:id="rId2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6257839" y="844167"/>
            <a:ext cx="499933" cy="50167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877018" y="844167"/>
            <a:ext cx="499933" cy="50167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482275" y="853439"/>
            <a:ext cx="499933" cy="50167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8100507" y="853439"/>
            <a:ext cx="499933" cy="501673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336624" y="804490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939918" y="797461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550103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8141942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accent4"/>
                </a:solidFill>
                <a:latin typeface="Twinkl" pitchFamily="2" charset="0"/>
              </a:rPr>
              <a:t>4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2FE7AC0-7CDA-403E-95C3-75885870CD1B}"/>
              </a:ext>
            </a:extLst>
          </p:cNvPr>
          <p:cNvGrpSpPr/>
          <p:nvPr/>
        </p:nvGrpSpPr>
        <p:grpSpPr>
          <a:xfrm>
            <a:off x="5166013" y="2500158"/>
            <a:ext cx="2624388" cy="3455544"/>
            <a:chOff x="5765799" y="2508414"/>
            <a:chExt cx="2624388" cy="3455544"/>
          </a:xfrm>
        </p:grpSpPr>
        <p:pic>
          <p:nvPicPr>
            <p:cNvPr id="6" name="Picture 5" descr="A dog sitting in the grass&#10;&#10;Description automatically generated">
              <a:extLst>
                <a:ext uri="{FF2B5EF4-FFF2-40B4-BE49-F238E27FC236}">
                  <a16:creationId xmlns:a16="http://schemas.microsoft.com/office/drawing/2014/main" id="{9511347A-D497-4DAE-8846-6A3E226ED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5799" y="2509559"/>
              <a:ext cx="2612673" cy="3454399"/>
            </a:xfrm>
            <a:prstGeom prst="rect">
              <a:avLst/>
            </a:prstGeom>
          </p:spPr>
        </p:pic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8E840B50-1597-4B1D-9133-A601E0EC5EF3}"/>
                </a:ext>
              </a:extLst>
            </p:cNvPr>
            <p:cNvSpPr/>
            <p:nvPr/>
          </p:nvSpPr>
          <p:spPr>
            <a:xfrm>
              <a:off x="5765800" y="2508414"/>
              <a:ext cx="2624387" cy="3454399"/>
            </a:xfrm>
            <a:prstGeom prst="rect">
              <a:avLst/>
            </a:prstGeom>
            <a:noFill/>
            <a:ln w="28575">
              <a:solidFill>
                <a:srgbClr val="0064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75380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3"/>
            <a:ext cx="8258176" cy="885825"/>
          </a:xfrm>
          <a:prstGeom prst="rect">
            <a:avLst/>
          </a:prstGeom>
          <a:solidFill>
            <a:srgbClr val="7030A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1621654" y="848409"/>
            <a:ext cx="6165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Imagine a School with…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5652238-63B8-4E6F-8BEA-7DAAC1B462DA}"/>
              </a:ext>
            </a:extLst>
          </p:cNvPr>
          <p:cNvSpPr/>
          <p:nvPr/>
        </p:nvSpPr>
        <p:spPr>
          <a:xfrm>
            <a:off x="1647877" y="2402045"/>
            <a:ext cx="6087850" cy="1530808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B424FA-19A0-49E5-99C8-D653CF9EA55D}"/>
              </a:ext>
            </a:extLst>
          </p:cNvPr>
          <p:cNvSpPr txBox="1"/>
          <p:nvPr/>
        </p:nvSpPr>
        <p:spPr>
          <a:xfrm>
            <a:off x="1731959" y="2467836"/>
            <a:ext cx="6043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Your challenge is to create an exciting piece of writing about life at school. However, at this school, there’s a different problem each day.</a:t>
            </a:r>
          </a:p>
          <a:p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12F7DA-13BD-42CA-AB9E-D3C0C5971F6D}"/>
              </a:ext>
            </a:extLst>
          </p:cNvPr>
          <p:cNvSpPr/>
          <p:nvPr/>
        </p:nvSpPr>
        <p:spPr>
          <a:xfrm>
            <a:off x="2180703" y="4372696"/>
            <a:ext cx="2195703" cy="1200328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E744D1-E0B9-442D-A1C8-48871EE81966}"/>
              </a:ext>
            </a:extLst>
          </p:cNvPr>
          <p:cNvSpPr txBox="1"/>
          <p:nvPr/>
        </p:nvSpPr>
        <p:spPr>
          <a:xfrm>
            <a:off x="2166986" y="4603806"/>
            <a:ext cx="2223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46BB4C6-98AD-4164-B8C6-E5ACF96C5492}"/>
              </a:ext>
            </a:extLst>
          </p:cNvPr>
          <p:cNvSpPr/>
          <p:nvPr/>
        </p:nvSpPr>
        <p:spPr>
          <a:xfrm>
            <a:off x="4797099" y="4372695"/>
            <a:ext cx="2242755" cy="1200329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68F5131-CBAD-4BA2-8163-BE4CE929EA36}"/>
              </a:ext>
            </a:extLst>
          </p:cNvPr>
          <p:cNvSpPr txBox="1"/>
          <p:nvPr/>
        </p:nvSpPr>
        <p:spPr>
          <a:xfrm>
            <a:off x="4753880" y="4580029"/>
            <a:ext cx="22722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solidFill>
                  <a:schemeClr val="bg1"/>
                </a:solidFill>
                <a:latin typeface="Twinkl" pitchFamily="2" charset="0"/>
              </a:rPr>
              <a:t>Continue to Challenges</a:t>
            </a:r>
          </a:p>
        </p:txBody>
      </p:sp>
      <p:sp>
        <p:nvSpPr>
          <p:cNvPr id="17" name="Rectangle 16">
            <a:hlinkClick r:id="rId2" action="ppaction://hlinksldjump"/>
            <a:extLst>
              <a:ext uri="{FF2B5EF4-FFF2-40B4-BE49-F238E27FC236}">
                <a16:creationId xmlns:a16="http://schemas.microsoft.com/office/drawing/2014/main" id="{CE818908-EAC0-4669-BB32-F785AEDAFC2D}"/>
              </a:ext>
            </a:extLst>
          </p:cNvPr>
          <p:cNvSpPr/>
          <p:nvPr/>
        </p:nvSpPr>
        <p:spPr>
          <a:xfrm>
            <a:off x="2211082" y="4373532"/>
            <a:ext cx="2150573" cy="11689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hlinkClick r:id="rId3" action="ppaction://hlinksldjump"/>
            <a:extLst>
              <a:ext uri="{FF2B5EF4-FFF2-40B4-BE49-F238E27FC236}">
                <a16:creationId xmlns:a16="http://schemas.microsoft.com/office/drawing/2014/main" id="{244A11FB-789B-4762-A916-CC320F68FBB8}"/>
              </a:ext>
            </a:extLst>
          </p:cNvPr>
          <p:cNvSpPr/>
          <p:nvPr/>
        </p:nvSpPr>
        <p:spPr>
          <a:xfrm>
            <a:off x="4825566" y="4398005"/>
            <a:ext cx="2258541" cy="1168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BC5F353-A856-419C-A74F-91DED856F0D1}"/>
              </a:ext>
            </a:extLst>
          </p:cNvPr>
          <p:cNvSpPr txBox="1"/>
          <p:nvPr/>
        </p:nvSpPr>
        <p:spPr>
          <a:xfrm>
            <a:off x="3924977" y="3481927"/>
            <a:ext cx="2449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Twinkl" pitchFamily="2" charset="0"/>
              </a:rPr>
              <a:t>Have fun!</a:t>
            </a:r>
          </a:p>
        </p:txBody>
      </p:sp>
    </p:spTree>
    <p:extLst>
      <p:ext uri="{BB962C8B-B14F-4D97-AF65-F5344CB8AC3E}">
        <p14:creationId xmlns:p14="http://schemas.microsoft.com/office/powerpoint/2010/main" val="1605797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7030A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281037" y="754888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Imagine a School with…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706439" y="2072935"/>
            <a:ext cx="7679185" cy="571203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82377" y="2143088"/>
            <a:ext cx="75982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Describe a day at school when having a robot for a teacher goes wrong. 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 </a:t>
            </a: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706439" y="2738672"/>
            <a:ext cx="3766860" cy="2645228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841196" y="2979004"/>
            <a:ext cx="36220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What happens? </a:t>
            </a:r>
          </a:p>
          <a:p>
            <a:r>
              <a:rPr lang="en-GB" sz="1800" dirty="0">
                <a:latin typeface="Twinkl" pitchFamily="2" charset="0"/>
              </a:rPr>
              <a:t>Is it funny? </a:t>
            </a:r>
          </a:p>
          <a:p>
            <a:r>
              <a:rPr lang="en-GB" sz="1800" dirty="0">
                <a:latin typeface="Twinkl" pitchFamily="2" charset="0"/>
              </a:rPr>
              <a:t>Is there any danger? 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US" sz="1800" dirty="0">
                <a:latin typeface="Twinkl" pitchFamily="2" charset="0"/>
              </a:rPr>
              <a:t>Describe the different emotions </a:t>
            </a:r>
          </a:p>
          <a:p>
            <a:r>
              <a:rPr lang="en-US" sz="1800" dirty="0">
                <a:latin typeface="Twinkl" pitchFamily="2" charset="0"/>
              </a:rPr>
              <a:t>that you’re feeling.</a:t>
            </a:r>
          </a:p>
          <a:p>
            <a:r>
              <a:rPr lang="en-US" sz="1800" dirty="0">
                <a:latin typeface="Twinkl" pitchFamily="2" charset="0"/>
              </a:rPr>
              <a:t>Explain what happens next.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9" name="Rectangle 28">
            <a:hlinkClick r:id="rId2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5932719" y="839091"/>
            <a:ext cx="523344" cy="506750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617938" y="839091"/>
            <a:ext cx="523344" cy="506750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268915" y="848363"/>
            <a:ext cx="523344" cy="506750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7953187" y="848363"/>
            <a:ext cx="523344" cy="506750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011504" y="798631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C000"/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685918" y="791602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336743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7994622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4</a:t>
            </a:r>
          </a:p>
        </p:txBody>
      </p:sp>
      <p:pic>
        <p:nvPicPr>
          <p:cNvPr id="4" name="Picture 3" descr="A picture containing indoor, sitting, small, table&#10;&#10;Description automatically generated">
            <a:extLst>
              <a:ext uri="{FF2B5EF4-FFF2-40B4-BE49-F238E27FC236}">
                <a16:creationId xmlns:a16="http://schemas.microsoft.com/office/drawing/2014/main" id="{B019C329-3A16-4F22-8D8B-5C08E5A7F4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843" y="2755511"/>
            <a:ext cx="3020376" cy="264522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0F342EB-8E50-4CB3-9BEB-119A4CD8A28B}"/>
              </a:ext>
            </a:extLst>
          </p:cNvPr>
          <p:cNvSpPr/>
          <p:nvPr/>
        </p:nvSpPr>
        <p:spPr>
          <a:xfrm>
            <a:off x="5056843" y="2742063"/>
            <a:ext cx="3020376" cy="2645228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6E3B6B2-14C9-4C5C-89C5-0DC117C9AEBC}"/>
              </a:ext>
            </a:extLst>
          </p:cNvPr>
          <p:cNvSpPr/>
          <p:nvPr/>
        </p:nvSpPr>
        <p:spPr>
          <a:xfrm>
            <a:off x="6625469" y="5469528"/>
            <a:ext cx="1698880" cy="795867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24793DD-1B8A-4824-8848-097539E65C56}"/>
              </a:ext>
            </a:extLst>
          </p:cNvPr>
          <p:cNvSpPr txBox="1"/>
          <p:nvPr/>
        </p:nvSpPr>
        <p:spPr>
          <a:xfrm>
            <a:off x="649916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Challenge</a:t>
            </a:r>
          </a:p>
        </p:txBody>
      </p:sp>
      <p:sp>
        <p:nvSpPr>
          <p:cNvPr id="19" name="Rectangle 18">
            <a:hlinkClick r:id="rId4" action="ppaction://hlinksldjump"/>
            <a:extLst>
              <a:ext uri="{FF2B5EF4-FFF2-40B4-BE49-F238E27FC236}">
                <a16:creationId xmlns:a16="http://schemas.microsoft.com/office/drawing/2014/main" id="{47CD59E6-E896-4151-81AE-F3F57E9FB663}"/>
              </a:ext>
            </a:extLst>
          </p:cNvPr>
          <p:cNvSpPr/>
          <p:nvPr/>
        </p:nvSpPr>
        <p:spPr>
          <a:xfrm>
            <a:off x="6635516" y="5452902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1DB80D4-7CAD-401E-BDAB-85359710F00A}"/>
              </a:ext>
            </a:extLst>
          </p:cNvPr>
          <p:cNvSpPr txBox="1"/>
          <p:nvPr/>
        </p:nvSpPr>
        <p:spPr>
          <a:xfrm>
            <a:off x="2889853" y="1499702"/>
            <a:ext cx="6085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Twinkl" pitchFamily="2" charset="0"/>
              </a:rPr>
              <a:t>Robots for Teachers!</a:t>
            </a:r>
          </a:p>
        </p:txBody>
      </p:sp>
    </p:spTree>
    <p:extLst>
      <p:ext uri="{BB962C8B-B14F-4D97-AF65-F5344CB8AC3E}">
        <p14:creationId xmlns:p14="http://schemas.microsoft.com/office/powerpoint/2010/main" val="33913695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monkey with its mouth open&#10;&#10;Description automatically generated">
            <a:extLst>
              <a:ext uri="{FF2B5EF4-FFF2-40B4-BE49-F238E27FC236}">
                <a16:creationId xmlns:a16="http://schemas.microsoft.com/office/drawing/2014/main" id="{24586CB7-FA77-4D2D-82E1-76D3631046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91" r="17950"/>
          <a:stretch/>
        </p:blipFill>
        <p:spPr>
          <a:xfrm>
            <a:off x="5630907" y="2244223"/>
            <a:ext cx="2844665" cy="280130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7030A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281037" y="754888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Imagine a School with…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671042" y="2258476"/>
            <a:ext cx="4847355" cy="748486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06438" y="2293710"/>
            <a:ext cx="48119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Describe a day at school where all of the pupils have been swapped for monkeys.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 </a:t>
            </a: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681551" y="3081728"/>
            <a:ext cx="4836846" cy="2313031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757130" y="3081728"/>
            <a:ext cx="48368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How do the monkeys behave in class?</a:t>
            </a:r>
          </a:p>
          <a:p>
            <a:r>
              <a:rPr lang="en-GB" sz="1800" dirty="0">
                <a:latin typeface="Twinkl" pitchFamily="2" charset="0"/>
              </a:rPr>
              <a:t>Is it funny? </a:t>
            </a:r>
          </a:p>
          <a:p>
            <a:r>
              <a:rPr lang="en-GB" sz="1800" dirty="0">
                <a:latin typeface="Twinkl" pitchFamily="2" charset="0"/>
              </a:rPr>
              <a:t>What lessons do they do?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GB" sz="1800" dirty="0">
                <a:latin typeface="Twinkl" pitchFamily="2" charset="0"/>
              </a:rPr>
              <a:t>Describe the things that the monkeys get up to. Explain what happens at lunchtime and playtime.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9" name="Rectangle 28">
            <a:hlinkClick r:id="rId3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5932719" y="839091"/>
            <a:ext cx="523344" cy="506750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597766" y="839091"/>
            <a:ext cx="523344" cy="506750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268915" y="848363"/>
            <a:ext cx="523344" cy="506750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7953187" y="848363"/>
            <a:ext cx="523344" cy="506750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011504" y="798631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665746" y="791602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C000"/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336743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8008070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F342EB-8E50-4CB3-9BEB-119A4CD8A28B}"/>
              </a:ext>
            </a:extLst>
          </p:cNvPr>
          <p:cNvSpPr/>
          <p:nvPr/>
        </p:nvSpPr>
        <p:spPr>
          <a:xfrm>
            <a:off x="5644666" y="2255518"/>
            <a:ext cx="2828292" cy="2778713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6E3B6B2-14C9-4C5C-89C5-0DC117C9AEBC}"/>
              </a:ext>
            </a:extLst>
          </p:cNvPr>
          <p:cNvSpPr/>
          <p:nvPr/>
        </p:nvSpPr>
        <p:spPr>
          <a:xfrm>
            <a:off x="6625469" y="5469528"/>
            <a:ext cx="1698880" cy="795867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24793DD-1B8A-4824-8848-097539E65C56}"/>
              </a:ext>
            </a:extLst>
          </p:cNvPr>
          <p:cNvSpPr txBox="1"/>
          <p:nvPr/>
        </p:nvSpPr>
        <p:spPr>
          <a:xfrm>
            <a:off x="649916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Challenge</a:t>
            </a:r>
          </a:p>
        </p:txBody>
      </p:sp>
      <p:sp>
        <p:nvSpPr>
          <p:cNvPr id="19" name="Rectangle 18">
            <a:hlinkClick r:id="rId4" action="ppaction://hlinksldjump"/>
            <a:extLst>
              <a:ext uri="{FF2B5EF4-FFF2-40B4-BE49-F238E27FC236}">
                <a16:creationId xmlns:a16="http://schemas.microsoft.com/office/drawing/2014/main" id="{47CD59E6-E896-4151-81AE-F3F57E9FB663}"/>
              </a:ext>
            </a:extLst>
          </p:cNvPr>
          <p:cNvSpPr/>
          <p:nvPr/>
        </p:nvSpPr>
        <p:spPr>
          <a:xfrm>
            <a:off x="6635516" y="5452902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0F335A-11A0-4632-B7F5-B561F69D5EA1}"/>
              </a:ext>
            </a:extLst>
          </p:cNvPr>
          <p:cNvSpPr txBox="1"/>
          <p:nvPr/>
        </p:nvSpPr>
        <p:spPr>
          <a:xfrm>
            <a:off x="2829342" y="1553561"/>
            <a:ext cx="6085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Twinkl" pitchFamily="2" charset="0"/>
              </a:rPr>
              <a:t>Monkeys for Pupils!</a:t>
            </a:r>
          </a:p>
        </p:txBody>
      </p:sp>
    </p:spTree>
    <p:extLst>
      <p:ext uri="{BB962C8B-B14F-4D97-AF65-F5344CB8AC3E}">
        <p14:creationId xmlns:p14="http://schemas.microsoft.com/office/powerpoint/2010/main" val="28358200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7030A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281037" y="754888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Imagine a School with…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636363" y="2191321"/>
            <a:ext cx="5073766" cy="713275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661429" y="2177149"/>
            <a:ext cx="51374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b="0" i="0" dirty="0">
                <a:solidFill>
                  <a:srgbClr val="202124"/>
                </a:solidFill>
                <a:effectLst/>
                <a:latin typeface="Twinkl" pitchFamily="2" charset="0"/>
              </a:rPr>
              <a:t>Describe a day at school when you find a secret shrinking machine in the science cupboard.</a:t>
            </a:r>
            <a:r>
              <a:rPr lang="en-GB" sz="1800" dirty="0">
                <a:latin typeface="Twinkl" pitchFamily="2" charset="0"/>
              </a:rPr>
              <a:t> </a:t>
            </a: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636363" y="3073243"/>
            <a:ext cx="5073766" cy="2308324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706439" y="3180922"/>
            <a:ext cx="48626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Where do you discover the machine? </a:t>
            </a:r>
          </a:p>
          <a:p>
            <a:r>
              <a:rPr lang="en-GB" sz="1800" dirty="0">
                <a:latin typeface="Twinkl" pitchFamily="2" charset="0"/>
              </a:rPr>
              <a:t>How do you feel when you’re suddenly tiny? </a:t>
            </a:r>
          </a:p>
          <a:p>
            <a:r>
              <a:rPr lang="en-GB" sz="1800" dirty="0">
                <a:latin typeface="Twinkl" pitchFamily="2" charset="0"/>
              </a:rPr>
              <a:t>What exciting/funny/risky things do you do at school that day?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GB" sz="1800" dirty="0">
                <a:latin typeface="Twinkl" pitchFamily="2" charset="0"/>
              </a:rPr>
              <a:t>Describe your different emotions.</a:t>
            </a:r>
          </a:p>
          <a:p>
            <a:r>
              <a:rPr lang="en-GB" sz="1800" dirty="0">
                <a:latin typeface="Twinkl" pitchFamily="2" charset="0"/>
              </a:rPr>
              <a:t>Explain how you return to normal size.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9" name="Rectangle 28">
            <a:hlinkClick r:id="rId2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5932719" y="839091"/>
            <a:ext cx="523344" cy="506750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617938" y="839091"/>
            <a:ext cx="523344" cy="506750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268915" y="848363"/>
            <a:ext cx="523344" cy="506750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7953187" y="848363"/>
            <a:ext cx="523344" cy="506750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011504" y="798631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685918" y="791602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336743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C000"/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7994622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4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3D40CED-27FD-4473-B9DB-AF92EE5718CB}"/>
              </a:ext>
            </a:extLst>
          </p:cNvPr>
          <p:cNvGrpSpPr/>
          <p:nvPr/>
        </p:nvGrpSpPr>
        <p:grpSpPr>
          <a:xfrm>
            <a:off x="5797055" y="2184003"/>
            <a:ext cx="2710583" cy="1441185"/>
            <a:chOff x="4685058" y="2292602"/>
            <a:chExt cx="2710583" cy="1441185"/>
          </a:xfrm>
        </p:grpSpPr>
        <p:pic>
          <p:nvPicPr>
            <p:cNvPr id="8" name="Picture 7" descr="A picture containing sitting, table, board, person&#10;&#10;Description automatically generated">
              <a:extLst>
                <a:ext uri="{FF2B5EF4-FFF2-40B4-BE49-F238E27FC236}">
                  <a16:creationId xmlns:a16="http://schemas.microsoft.com/office/drawing/2014/main" id="{16892D1C-17BD-42E3-BF19-5853A6F4A7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105"/>
            <a:stretch/>
          </p:blipFill>
          <p:spPr>
            <a:xfrm>
              <a:off x="4687746" y="2292602"/>
              <a:ext cx="2707895" cy="1441185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50F342EB-8E50-4CB3-9BEB-119A4CD8A28B}"/>
                </a:ext>
              </a:extLst>
            </p:cNvPr>
            <p:cNvSpPr/>
            <p:nvPr/>
          </p:nvSpPr>
          <p:spPr>
            <a:xfrm>
              <a:off x="4685058" y="2292603"/>
              <a:ext cx="2707895" cy="1430311"/>
            </a:xfrm>
            <a:prstGeom prst="rect">
              <a:avLst/>
            </a:prstGeom>
            <a:noFill/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E6E3B6B2-14C9-4C5C-89C5-0DC117C9AEBC}"/>
              </a:ext>
            </a:extLst>
          </p:cNvPr>
          <p:cNvSpPr/>
          <p:nvPr/>
        </p:nvSpPr>
        <p:spPr>
          <a:xfrm>
            <a:off x="6625469" y="5469528"/>
            <a:ext cx="1698880" cy="795867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24793DD-1B8A-4824-8848-097539E65C56}"/>
              </a:ext>
            </a:extLst>
          </p:cNvPr>
          <p:cNvSpPr txBox="1"/>
          <p:nvPr/>
        </p:nvSpPr>
        <p:spPr>
          <a:xfrm>
            <a:off x="649916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Challenge</a:t>
            </a:r>
          </a:p>
        </p:txBody>
      </p:sp>
      <p:sp>
        <p:nvSpPr>
          <p:cNvPr id="19" name="Rectangle 18">
            <a:hlinkClick r:id="rId4" action="ppaction://hlinksldjump"/>
            <a:extLst>
              <a:ext uri="{FF2B5EF4-FFF2-40B4-BE49-F238E27FC236}">
                <a16:creationId xmlns:a16="http://schemas.microsoft.com/office/drawing/2014/main" id="{47CD59E6-E896-4151-81AE-F3F57E9FB663}"/>
              </a:ext>
            </a:extLst>
          </p:cNvPr>
          <p:cNvSpPr/>
          <p:nvPr/>
        </p:nvSpPr>
        <p:spPr>
          <a:xfrm>
            <a:off x="6635516" y="5452902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2A3AF2A-6623-4606-A2FC-C8E6CFE9FA04}"/>
              </a:ext>
            </a:extLst>
          </p:cNvPr>
          <p:cNvGrpSpPr/>
          <p:nvPr/>
        </p:nvGrpSpPr>
        <p:grpSpPr>
          <a:xfrm>
            <a:off x="5797055" y="3907250"/>
            <a:ext cx="2707895" cy="1430311"/>
            <a:chOff x="4685058" y="3864440"/>
            <a:chExt cx="2707895" cy="1430311"/>
          </a:xfrm>
        </p:grpSpPr>
        <p:pic>
          <p:nvPicPr>
            <p:cNvPr id="10" name="Picture 9" descr="A piece of pizza&#10;&#10;Description automatically generated">
              <a:extLst>
                <a:ext uri="{FF2B5EF4-FFF2-40B4-BE49-F238E27FC236}">
                  <a16:creationId xmlns:a16="http://schemas.microsoft.com/office/drawing/2014/main" id="{794ACBF7-F543-4CAF-9C33-2918F1AEF1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854" b="14838"/>
            <a:stretch/>
          </p:blipFill>
          <p:spPr>
            <a:xfrm>
              <a:off x="4693612" y="3877232"/>
              <a:ext cx="2690786" cy="1404726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36B722AA-4F39-4751-9B29-C51003D5EDA4}"/>
                </a:ext>
              </a:extLst>
            </p:cNvPr>
            <p:cNvSpPr/>
            <p:nvPr/>
          </p:nvSpPr>
          <p:spPr>
            <a:xfrm>
              <a:off x="4685058" y="3864440"/>
              <a:ext cx="2707895" cy="1430311"/>
            </a:xfrm>
            <a:prstGeom prst="rect">
              <a:avLst/>
            </a:prstGeom>
            <a:noFill/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D193483-61C9-4131-8317-02F222836C5D}"/>
              </a:ext>
            </a:extLst>
          </p:cNvPr>
          <p:cNvSpPr txBox="1"/>
          <p:nvPr/>
        </p:nvSpPr>
        <p:spPr>
          <a:xfrm>
            <a:off x="921123" y="1554513"/>
            <a:ext cx="8000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Twinkl" pitchFamily="2" charset="0"/>
              </a:rPr>
              <a:t>A Secret Machine That Can Shrink Children!</a:t>
            </a:r>
          </a:p>
        </p:txBody>
      </p:sp>
    </p:spTree>
    <p:extLst>
      <p:ext uri="{BB962C8B-B14F-4D97-AF65-F5344CB8AC3E}">
        <p14:creationId xmlns:p14="http://schemas.microsoft.com/office/powerpoint/2010/main" val="10578319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erson&#10;&#10;Description automatically generated">
            <a:extLst>
              <a:ext uri="{FF2B5EF4-FFF2-40B4-BE49-F238E27FC236}">
                <a16:creationId xmlns:a16="http://schemas.microsoft.com/office/drawing/2014/main" id="{A13F4E63-A066-4945-A327-8D46757C1A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678"/>
          <a:stretch/>
        </p:blipFill>
        <p:spPr>
          <a:xfrm>
            <a:off x="5968046" y="2723322"/>
            <a:ext cx="2469515" cy="264522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7030A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281037" y="754888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Imagine a School with…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706439" y="2269378"/>
            <a:ext cx="5176649" cy="748486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06437" y="2299952"/>
            <a:ext cx="51766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Describe a day at school when all of the teachers accidentally get locked in the staffroom.</a:t>
            </a:r>
          </a:p>
          <a:p>
            <a:pPr marL="0" indent="0">
              <a:buNone/>
            </a:pPr>
            <a:r>
              <a:rPr lang="en-GB" sz="1800" dirty="0">
                <a:latin typeface="Twinkl" pitchFamily="2" charset="0"/>
              </a:rPr>
              <a:t> </a:t>
            </a: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706438" y="3128291"/>
            <a:ext cx="5176648" cy="2235593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>
                <a:latin typeface="Twinkl" pitchFamily="2" charset="0"/>
              </a:rPr>
              <a:t>```````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778849" y="3225580"/>
            <a:ext cx="510423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How do the children react?</a:t>
            </a:r>
          </a:p>
          <a:p>
            <a:r>
              <a:rPr lang="en-GB" sz="1800" dirty="0">
                <a:latin typeface="Twinkl" pitchFamily="2" charset="0"/>
              </a:rPr>
              <a:t>Is it OK or is it chaotic? </a:t>
            </a:r>
          </a:p>
          <a:p>
            <a:r>
              <a:rPr lang="en-GB" sz="1800" dirty="0">
                <a:latin typeface="Twinkl" pitchFamily="2" charset="0"/>
              </a:rPr>
              <a:t>Are the children naughty or are they helpful? 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US" sz="1800" dirty="0">
                <a:latin typeface="Twinkl" pitchFamily="2" charset="0"/>
              </a:rPr>
              <a:t>Describe how you’re feeling.</a:t>
            </a:r>
          </a:p>
          <a:p>
            <a:r>
              <a:rPr lang="en-US" sz="1800" dirty="0">
                <a:latin typeface="Twinkl" pitchFamily="2" charset="0"/>
              </a:rPr>
              <a:t>Explain what happens when the teachers </a:t>
            </a:r>
          </a:p>
          <a:p>
            <a:r>
              <a:rPr lang="en-US" sz="1800" dirty="0">
                <a:latin typeface="Twinkl" pitchFamily="2" charset="0"/>
              </a:rPr>
              <a:t>aren’t in charge.</a:t>
            </a:r>
          </a:p>
        </p:txBody>
      </p:sp>
      <p:sp>
        <p:nvSpPr>
          <p:cNvPr id="29" name="Rectangle 28">
            <a:hlinkClick r:id="rId3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5932719" y="839091"/>
            <a:ext cx="523344" cy="506750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617938" y="839091"/>
            <a:ext cx="523344" cy="506750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268915" y="848363"/>
            <a:ext cx="523344" cy="506750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7953187" y="848363"/>
            <a:ext cx="523344" cy="506750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011504" y="798631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685918" y="791602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336743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7994622" y="806396"/>
            <a:ext cx="296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C000"/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F342EB-8E50-4CB3-9BEB-119A4CD8A28B}"/>
              </a:ext>
            </a:extLst>
          </p:cNvPr>
          <p:cNvSpPr/>
          <p:nvPr/>
        </p:nvSpPr>
        <p:spPr>
          <a:xfrm>
            <a:off x="5968045" y="2723322"/>
            <a:ext cx="2469516" cy="2645228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B9815E-61AD-4740-BC50-0AE5147D8631}"/>
              </a:ext>
            </a:extLst>
          </p:cNvPr>
          <p:cNvSpPr txBox="1"/>
          <p:nvPr/>
        </p:nvSpPr>
        <p:spPr>
          <a:xfrm>
            <a:off x="3013615" y="1593599"/>
            <a:ext cx="344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Twinkl" pitchFamily="2" charset="0"/>
              </a:rPr>
              <a:t>Trapped Teachers!</a:t>
            </a:r>
          </a:p>
        </p:txBody>
      </p:sp>
    </p:spTree>
    <p:extLst>
      <p:ext uri="{BB962C8B-B14F-4D97-AF65-F5344CB8AC3E}">
        <p14:creationId xmlns:p14="http://schemas.microsoft.com/office/powerpoint/2010/main" val="12631522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1530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1044</Words>
  <Application>Microsoft Office PowerPoint</Application>
  <PresentationFormat>On-screen Show (4:3)</PresentationFormat>
  <Paragraphs>211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Dowson, Laura</dc:creator>
  <cp:lastModifiedBy>Alice Kendall</cp:lastModifiedBy>
  <cp:revision>41</cp:revision>
  <dcterms:created xsi:type="dcterms:W3CDTF">2020-08-27T08:57:13Z</dcterms:created>
  <dcterms:modified xsi:type="dcterms:W3CDTF">2020-09-02T14:28:23Z</dcterms:modified>
</cp:coreProperties>
</file>