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15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9C50C9D-DE5D-4AD7-9C1B-F81AA3D009F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2183903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9C50C9D-DE5D-4AD7-9C1B-F81AA3D009F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202954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9C50C9D-DE5D-4AD7-9C1B-F81AA3D009F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102830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9C50C9D-DE5D-4AD7-9C1B-F81AA3D009F0}"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3887523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9C50C9D-DE5D-4AD7-9C1B-F81AA3D009F0}"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425995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9C50C9D-DE5D-4AD7-9C1B-F81AA3D009F0}"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162290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C50C9D-DE5D-4AD7-9C1B-F81AA3D009F0}"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2232182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9C50C9D-DE5D-4AD7-9C1B-F81AA3D009F0}"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2453225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9C50C9D-DE5D-4AD7-9C1B-F81AA3D009F0}"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1954813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9C50C9D-DE5D-4AD7-9C1B-F81AA3D009F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4003977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9C50C9D-DE5D-4AD7-9C1B-F81AA3D009F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EA0793-2CA1-4193-9F9B-2347FDCD9393}" type="slidenum">
              <a:rPr lang="en-GB" smtClean="0"/>
              <a:t>‹#›</a:t>
            </a:fld>
            <a:endParaRPr lang="en-GB"/>
          </a:p>
        </p:txBody>
      </p:sp>
    </p:spTree>
    <p:extLst>
      <p:ext uri="{BB962C8B-B14F-4D97-AF65-F5344CB8AC3E}">
        <p14:creationId xmlns:p14="http://schemas.microsoft.com/office/powerpoint/2010/main" val="907983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9C50C9D-DE5D-4AD7-9C1B-F81AA3D009F0}" type="datetimeFigureOut">
              <a:rPr lang="en-GB" smtClean="0"/>
              <a:t>10/09/2026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6EA0793-2CA1-4193-9F9B-2347FDCD9393}" type="slidenum">
              <a:rPr lang="en-GB" smtClean="0"/>
              <a:t>‹#›</a:t>
            </a:fld>
            <a:endParaRPr lang="en-GB"/>
          </a:p>
        </p:txBody>
      </p:sp>
    </p:spTree>
    <p:extLst>
      <p:ext uri="{BB962C8B-B14F-4D97-AF65-F5344CB8AC3E}">
        <p14:creationId xmlns:p14="http://schemas.microsoft.com/office/powerpoint/2010/main" val="1491706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51AFCF80-3731-DC25-1565-A32C0C64C90D}"/>
              </a:ext>
            </a:extLst>
          </p:cNvPr>
          <p:cNvSpPr txBox="1">
            <a:spLocks noChangeArrowheads="1"/>
          </p:cNvSpPr>
          <p:nvPr/>
        </p:nvSpPr>
        <p:spPr bwMode="auto">
          <a:xfrm>
            <a:off x="290513" y="0"/>
            <a:ext cx="10261600" cy="11779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700" b="1" i="0" u="none" strike="noStrike" cap="none" normalizeH="0" baseline="0" dirty="0">
                <a:ln>
                  <a:noFill/>
                </a:ln>
                <a:solidFill>
                  <a:srgbClr val="000000"/>
                </a:solidFill>
                <a:effectLst/>
                <a:latin typeface="Calibri" panose="020F0502020204030204" pitchFamily="34" charset="0"/>
              </a:rPr>
              <a:t>Sacred Heart Catholic Primary School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00" b="1" i="0" u="sng" strike="noStrike" cap="none" normalizeH="0" baseline="0" dirty="0">
                <a:ln>
                  <a:noFill/>
                </a:ln>
                <a:solidFill>
                  <a:srgbClr val="FF0000"/>
                </a:solidFill>
                <a:effectLst/>
                <a:latin typeface="Calibri" panose="020F0502020204030204" pitchFamily="34" charset="0"/>
              </a:rPr>
              <a:t>CURRICULUM MAP</a:t>
            </a:r>
            <a:r>
              <a:rPr kumimoji="0" lang="en-GB" altLang="en-US" sz="1500" b="1" i="0" u="none" strike="noStrike" cap="none" normalizeH="0" baseline="0" dirty="0">
                <a:ln>
                  <a:noFill/>
                </a:ln>
                <a:solidFill>
                  <a:srgbClr val="FF0000"/>
                </a:solidFill>
                <a:effectLst/>
                <a:latin typeface="Calibri" panose="020F0502020204030204" pitchFamily="34" charset="0"/>
              </a:rPr>
              <a:t>       </a:t>
            </a:r>
            <a:r>
              <a:rPr kumimoji="0" lang="en-GB" altLang="en-US" sz="1500" b="1" i="0" u="sng" strike="noStrike" cap="none" normalizeH="0" baseline="0" dirty="0">
                <a:ln>
                  <a:noFill/>
                </a:ln>
                <a:solidFill>
                  <a:srgbClr val="FF0000"/>
                </a:solidFill>
                <a:effectLst/>
                <a:latin typeface="Calibri" panose="020F0502020204030204" pitchFamily="34" charset="0"/>
              </a:rPr>
              <a:t>AUTUMN TERM YEAR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3">
            <a:extLst>
              <a:ext uri="{FF2B5EF4-FFF2-40B4-BE49-F238E27FC236}">
                <a16:creationId xmlns:a16="http://schemas.microsoft.com/office/drawing/2014/main" id="{195454FE-7269-6EC5-25A5-47F0D183572B}"/>
              </a:ext>
            </a:extLst>
          </p:cNvPr>
          <p:cNvSpPr txBox="1">
            <a:spLocks noChangeArrowheads="1"/>
          </p:cNvSpPr>
          <p:nvPr/>
        </p:nvSpPr>
        <p:spPr bwMode="auto">
          <a:xfrm>
            <a:off x="0" y="6406572"/>
            <a:ext cx="106918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mbria" panose="02040503050406030204" pitchFamily="18" charset="0"/>
              </a:rPr>
              <a:t>Live, Love and Learn Joyfully in the Family of Christ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4">
            <a:extLst>
              <a:ext uri="{FF2B5EF4-FFF2-40B4-BE49-F238E27FC236}">
                <a16:creationId xmlns:a16="http://schemas.microsoft.com/office/drawing/2014/main" id="{923161F5-1B96-CB2F-BDED-AD501B5CCA5A}"/>
              </a:ext>
            </a:extLst>
          </p:cNvPr>
          <p:cNvSpPr txBox="1">
            <a:spLocks noChangeArrowheads="1"/>
          </p:cNvSpPr>
          <p:nvPr/>
        </p:nvSpPr>
        <p:spPr bwMode="auto">
          <a:xfrm>
            <a:off x="137319" y="617506"/>
            <a:ext cx="2372518" cy="325437"/>
          </a:xfrm>
          <a:prstGeom prst="rect">
            <a:avLst/>
          </a:prstGeom>
          <a:solidFill>
            <a:srgbClr val="FF000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MATHEMATICAL UNDERSTANDING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 Box 5">
            <a:extLst>
              <a:ext uri="{FF2B5EF4-FFF2-40B4-BE49-F238E27FC236}">
                <a16:creationId xmlns:a16="http://schemas.microsoft.com/office/drawing/2014/main" id="{D6591763-10F5-D57D-5B7E-B6297E95536B}"/>
              </a:ext>
            </a:extLst>
          </p:cNvPr>
          <p:cNvSpPr txBox="1">
            <a:spLocks noChangeArrowheads="1"/>
          </p:cNvSpPr>
          <p:nvPr/>
        </p:nvSpPr>
        <p:spPr bwMode="auto">
          <a:xfrm>
            <a:off x="137320" y="942149"/>
            <a:ext cx="2372517" cy="3577051"/>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We continue to use the WHITE ROSE scheme of work.</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sng" strike="noStrike" cap="none" normalizeH="0" baseline="0" dirty="0">
                <a:ln>
                  <a:noFill/>
                </a:ln>
                <a:solidFill>
                  <a:srgbClr val="000000"/>
                </a:solidFill>
                <a:effectLst/>
                <a:latin typeface="Calibri" panose="020F0502020204030204" pitchFamily="34" charset="0"/>
              </a:rPr>
              <a:t>Place value</a:t>
            </a: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000" dirty="0">
                <a:solidFill>
                  <a:srgbClr val="000000"/>
                </a:solidFill>
                <a:latin typeface="Calibri" panose="020F0502020204030204" pitchFamily="34" charset="0"/>
              </a:rPr>
              <a:t>The children will be looking at the numbers to 10, focussing on sorting, matching and representing amounts. The children will order numbers, count forwards and backwards, and find one more and one less than any number to 10.</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0" b="0" i="0"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sng" strike="noStrike" cap="none" normalizeH="0" baseline="0" dirty="0">
                <a:ln>
                  <a:noFill/>
                </a:ln>
                <a:solidFill>
                  <a:srgbClr val="000000"/>
                </a:solidFill>
                <a:effectLst/>
                <a:latin typeface="Calibri" panose="020F0502020204030204" pitchFamily="34" charset="0"/>
              </a:rPr>
              <a:t>Addition and Subtraction</a:t>
            </a: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000" dirty="0">
                <a:solidFill>
                  <a:srgbClr val="000000"/>
                </a:solidFill>
                <a:latin typeface="Calibri" panose="020F0502020204030204" pitchFamily="34" charset="0"/>
              </a:rPr>
              <a:t>We will be using whole-part models to add and subtract within 10. We will use addition and subtraction facts to find fact families.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1000" b="0" i="0"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sng" strike="noStrike" cap="none" normalizeH="0" baseline="0" dirty="0">
                <a:ln>
                  <a:noFill/>
                </a:ln>
                <a:solidFill>
                  <a:srgbClr val="000000"/>
                </a:solidFill>
                <a:effectLst/>
                <a:latin typeface="Calibri" panose="020F0502020204030204" pitchFamily="34" charset="0"/>
              </a:rPr>
              <a:t>Geometry</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strike="noStrike" cap="none" normalizeH="0" baseline="0" dirty="0">
                <a:ln>
                  <a:noFill/>
                </a:ln>
                <a:solidFill>
                  <a:srgbClr val="000000"/>
                </a:solidFill>
                <a:effectLst/>
                <a:latin typeface="Calibri" panose="020F0502020204030204" pitchFamily="34" charset="0"/>
              </a:rPr>
              <a:t>The children will be able to name and recognise a variety of 2D and 3D shapes, and use them to create different patterns. </a:t>
            </a:r>
          </a:p>
        </p:txBody>
      </p:sp>
      <p:sp>
        <p:nvSpPr>
          <p:cNvPr id="9" name="Text Box 7">
            <a:extLst>
              <a:ext uri="{FF2B5EF4-FFF2-40B4-BE49-F238E27FC236}">
                <a16:creationId xmlns:a16="http://schemas.microsoft.com/office/drawing/2014/main" id="{9F794702-6D17-39B1-DACC-73EEBCC98733}"/>
              </a:ext>
            </a:extLst>
          </p:cNvPr>
          <p:cNvSpPr txBox="1">
            <a:spLocks noChangeArrowheads="1"/>
          </p:cNvSpPr>
          <p:nvPr/>
        </p:nvSpPr>
        <p:spPr bwMode="auto">
          <a:xfrm>
            <a:off x="6826032" y="620002"/>
            <a:ext cx="2925086" cy="322147"/>
          </a:xfrm>
          <a:prstGeom prst="rect">
            <a:avLst/>
          </a:prstGeom>
          <a:solidFill>
            <a:srgbClr val="5B9BD5"/>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ENGLISH AND READING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 Box 8">
            <a:extLst>
              <a:ext uri="{FF2B5EF4-FFF2-40B4-BE49-F238E27FC236}">
                <a16:creationId xmlns:a16="http://schemas.microsoft.com/office/drawing/2014/main" id="{7B7BAA8C-C3F4-ED48-254F-494CBA27E782}"/>
              </a:ext>
            </a:extLst>
          </p:cNvPr>
          <p:cNvSpPr txBox="1">
            <a:spLocks noChangeArrowheads="1"/>
          </p:cNvSpPr>
          <p:nvPr/>
        </p:nvSpPr>
        <p:spPr bwMode="auto">
          <a:xfrm>
            <a:off x="6826032" y="950218"/>
            <a:ext cx="2925086" cy="5261191"/>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000" dirty="0">
                <a:latin typeface="Calibri" panose="020F0502020204030204" pitchFamily="34" charset="0"/>
                <a:ea typeface="Calibri" panose="020F0502020204030204" pitchFamily="34" charset="0"/>
                <a:cs typeface="Calibri" panose="020F0502020204030204" pitchFamily="34" charset="0"/>
              </a:rPr>
              <a:t>In Autumn 1 the children’s literacy lessons will focus on Lists, labels and captions around the story of Jasper’s Beanstalk by Nick Butterworth. Followed by a story writing unit focused around the story Puffin Peter by Petr </a:t>
            </a:r>
            <a:r>
              <a:rPr lang="en-GB" sz="1000" dirty="0" err="1">
                <a:latin typeface="Calibri" panose="020F0502020204030204" pitchFamily="34" charset="0"/>
                <a:ea typeface="Calibri" panose="020F0502020204030204" pitchFamily="34" charset="0"/>
                <a:cs typeface="Calibri" panose="020F0502020204030204" pitchFamily="34" charset="0"/>
              </a:rPr>
              <a:t>Horacek</a:t>
            </a:r>
            <a:r>
              <a:rPr lang="en-GB" sz="1000" dirty="0">
                <a:latin typeface="Calibri" panose="020F0502020204030204" pitchFamily="34" charset="0"/>
                <a:ea typeface="Calibri" panose="020F0502020204030204" pitchFamily="34" charset="0"/>
                <a:cs typeface="Calibri" panose="020F0502020204030204" pitchFamily="34" charset="0"/>
              </a:rPr>
              <a:t>.  During these units the children will learn to  write complete sentences using phonic knowledge to attempt unknown words.  </a:t>
            </a:r>
          </a:p>
          <a:p>
            <a:r>
              <a:rPr lang="en-GB" sz="1000" dirty="0">
                <a:latin typeface="Calibri" panose="020F0502020204030204" pitchFamily="34" charset="0"/>
                <a:ea typeface="Calibri" panose="020F0502020204030204" pitchFamily="34" charset="0"/>
                <a:cs typeface="Calibri" panose="020F0502020204030204" pitchFamily="34" charset="0"/>
              </a:rPr>
              <a:t> </a:t>
            </a:r>
          </a:p>
          <a:p>
            <a:r>
              <a:rPr lang="en-GB" sz="1000" dirty="0">
                <a:latin typeface="Calibri" panose="020F0502020204030204" pitchFamily="34" charset="0"/>
                <a:ea typeface="Calibri" panose="020F0502020204030204" pitchFamily="34" charset="0"/>
                <a:cs typeface="Calibri" panose="020F0502020204030204" pitchFamily="34" charset="0"/>
              </a:rPr>
              <a:t>In Autumn 2 the children’s literacy work will focus around traditional tales from around the world.  Our main class texts will be Three Billy Goats Gruff (by Alison Edgson), The Princess And The Pea (by Rachel Isadora), Stop! That’s Not My Story (by Smriti Halls and </a:t>
            </a:r>
            <a:r>
              <a:rPr lang="en-GB" sz="1000" dirty="0" err="1">
                <a:latin typeface="Calibri" panose="020F0502020204030204" pitchFamily="34" charset="0"/>
                <a:ea typeface="Calibri" panose="020F0502020204030204" pitchFamily="34" charset="0"/>
                <a:cs typeface="Calibri" panose="020F0502020204030204" pitchFamily="34" charset="0"/>
              </a:rPr>
              <a:t>Erikan</a:t>
            </a:r>
            <a:r>
              <a:rPr lang="en-GB" sz="1000" dirty="0">
                <a:latin typeface="Calibri" panose="020F0502020204030204" pitchFamily="34" charset="0"/>
                <a:ea typeface="Calibri" panose="020F0502020204030204" pitchFamily="34" charset="0"/>
                <a:cs typeface="Calibri" panose="020F0502020204030204" pitchFamily="34" charset="0"/>
              </a:rPr>
              <a:t> Meza). During this sequence of lessons the children will become familiar with the characteristics of traditional tells as well as retelling them using story language. In writing the children will learn to say a sentence before writing it. Begin to punctuate sentences using a full stop and capital letter.</a:t>
            </a:r>
          </a:p>
          <a:p>
            <a:r>
              <a:rPr lang="en-GB" sz="1100" dirty="0"/>
              <a:t> </a:t>
            </a:r>
          </a:p>
        </p:txBody>
      </p:sp>
      <p:sp>
        <p:nvSpPr>
          <p:cNvPr id="12" name="Text Box 10">
            <a:extLst>
              <a:ext uri="{FF2B5EF4-FFF2-40B4-BE49-F238E27FC236}">
                <a16:creationId xmlns:a16="http://schemas.microsoft.com/office/drawing/2014/main" id="{263857B3-9CE4-7DFF-5A94-27737F6AC346}"/>
              </a:ext>
            </a:extLst>
          </p:cNvPr>
          <p:cNvSpPr txBox="1">
            <a:spLocks noChangeArrowheads="1"/>
          </p:cNvSpPr>
          <p:nvPr/>
        </p:nvSpPr>
        <p:spPr bwMode="auto">
          <a:xfrm>
            <a:off x="2509837" y="620474"/>
            <a:ext cx="4311587" cy="325438"/>
          </a:xfrm>
          <a:prstGeom prst="rect">
            <a:avLst/>
          </a:prstGeom>
          <a:solidFill>
            <a:srgbClr val="CCFF66"/>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Calibri" panose="020F0502020204030204" pitchFamily="34" charset="0"/>
              </a:rPr>
              <a:t>RELIGIOUS EDUCATION</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Text Box 11">
            <a:extLst>
              <a:ext uri="{FF2B5EF4-FFF2-40B4-BE49-F238E27FC236}">
                <a16:creationId xmlns:a16="http://schemas.microsoft.com/office/drawing/2014/main" id="{892CDD1A-61A6-0CCA-A33D-80865E496441}"/>
              </a:ext>
            </a:extLst>
          </p:cNvPr>
          <p:cNvSpPr txBox="1">
            <a:spLocks noChangeArrowheads="1"/>
          </p:cNvSpPr>
          <p:nvPr/>
        </p:nvSpPr>
        <p:spPr bwMode="auto">
          <a:xfrm>
            <a:off x="2509837" y="942373"/>
            <a:ext cx="4311587" cy="996949"/>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just" defTabSz="914400" eaLnBrk="0" fontAlgn="base" hangingPunct="0">
              <a:spcBef>
                <a:spcPct val="0"/>
              </a:spcBef>
              <a:spcAft>
                <a:spcPct val="0"/>
              </a:spcAft>
            </a:pPr>
            <a:r>
              <a:rPr lang="en-GB" sz="900" kern="100" dirty="0">
                <a:effectLst/>
                <a:latin typeface="Calibri" panose="020F0502020204030204" pitchFamily="34" charset="0"/>
                <a:ea typeface="Calibri" panose="020F0502020204030204" pitchFamily="34" charset="0"/>
                <a:cs typeface="Calibri" panose="020F0502020204030204" pitchFamily="34" charset="0"/>
              </a:rPr>
              <a:t>In Autumn 1 our first branch of RE learning is ‘</a:t>
            </a:r>
            <a:r>
              <a:rPr lang="en-GB" sz="900" b="1" kern="100" dirty="0">
                <a:effectLst/>
                <a:latin typeface="Calibri" panose="020F0502020204030204" pitchFamily="34" charset="0"/>
                <a:ea typeface="Calibri" panose="020F0502020204030204" pitchFamily="34" charset="0"/>
                <a:cs typeface="Calibri" panose="020F0502020204030204" pitchFamily="34" charset="0"/>
              </a:rPr>
              <a:t>Creation and Covenant</a:t>
            </a:r>
            <a:r>
              <a:rPr lang="en-GB" sz="900" kern="100" dirty="0">
                <a:effectLst/>
                <a:latin typeface="Calibri" panose="020F0502020204030204" pitchFamily="34" charset="0"/>
                <a:ea typeface="Calibri" panose="020F0502020204030204" pitchFamily="34" charset="0"/>
                <a:cs typeface="Calibri" panose="020F0502020204030204" pitchFamily="34" charset="0"/>
              </a:rPr>
              <a:t>’. In this branch the children will learn about the Christian belief that all that exists comes from God, the creator, who Christians call Father, and that this belief is found in scripture and the prayers of the catholic church . </a:t>
            </a:r>
          </a:p>
          <a:p>
            <a:pPr algn="just" defTabSz="914400" eaLnBrk="0" fontAlgn="base" hangingPunct="0">
              <a:spcBef>
                <a:spcPct val="0"/>
              </a:spcBef>
              <a:spcAft>
                <a:spcPct val="0"/>
              </a:spcAft>
            </a:pPr>
            <a:r>
              <a:rPr lang="en-GB" sz="900" kern="100" dirty="0">
                <a:effectLst/>
                <a:latin typeface="Calibri" panose="020F0502020204030204" pitchFamily="34" charset="0"/>
                <a:ea typeface="Calibri" panose="020F0502020204030204" pitchFamily="34" charset="0"/>
                <a:cs typeface="Calibri" panose="020F0502020204030204" pitchFamily="34" charset="0"/>
              </a:rPr>
              <a:t>In Autumn 2 our next branch of RE learning is ‘</a:t>
            </a:r>
            <a:r>
              <a:rPr lang="en-GB" sz="900" b="1" kern="100" dirty="0">
                <a:latin typeface="Calibri" panose="020F0502020204030204" pitchFamily="34" charset="0"/>
                <a:ea typeface="Calibri" panose="020F0502020204030204" pitchFamily="34" charset="0"/>
                <a:cs typeface="Calibri" panose="020F0502020204030204" pitchFamily="34" charset="0"/>
              </a:rPr>
              <a:t>P</a:t>
            </a:r>
            <a:r>
              <a:rPr lang="en-GB" sz="900" b="1" kern="100" dirty="0">
                <a:effectLst/>
                <a:latin typeface="Calibri" panose="020F0502020204030204" pitchFamily="34" charset="0"/>
                <a:ea typeface="Calibri" panose="020F0502020204030204" pitchFamily="34" charset="0"/>
                <a:cs typeface="Calibri" panose="020F0502020204030204" pitchFamily="34" charset="0"/>
              </a:rPr>
              <a:t>rophecy and Promise</a:t>
            </a:r>
            <a:r>
              <a:rPr lang="en-GB" sz="900" kern="100" dirty="0">
                <a:effectLst/>
                <a:latin typeface="Calibri" panose="020F0502020204030204" pitchFamily="34" charset="0"/>
                <a:ea typeface="Calibri" panose="020F0502020204030204" pitchFamily="34" charset="0"/>
                <a:cs typeface="Calibri" panose="020F0502020204030204" pitchFamily="34" charset="0"/>
              </a:rPr>
              <a:t>’. </a:t>
            </a:r>
            <a:r>
              <a:rPr lang="en-US" sz="900" dirty="0">
                <a:effectLst/>
                <a:latin typeface="Calibri" panose="020F0502020204030204" pitchFamily="34" charset="0"/>
                <a:ea typeface="Calibri" panose="020F0502020204030204" pitchFamily="34" charset="0"/>
                <a:cs typeface="Calibri" panose="020F0502020204030204" pitchFamily="34" charset="0"/>
              </a:rPr>
              <a:t>The focus of this branch is for pupils to develop an early understanding of the Christian belief that God showed us the full depth of his love by sending Jesus his Son .</a:t>
            </a:r>
            <a:endParaRPr lang="en-GB" sz="900" kern="1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dirty="0">
              <a:ln>
                <a:noFill/>
              </a:ln>
              <a:solidFill>
                <a:srgbClr val="000000"/>
              </a:solidFill>
              <a:effectLst/>
              <a:latin typeface="Calibri" panose="020F0502020204030204" pitchFamily="34" charset="0"/>
            </a:endParaRPr>
          </a:p>
        </p:txBody>
      </p:sp>
      <p:sp>
        <p:nvSpPr>
          <p:cNvPr id="14" name="Text Box 12">
            <a:extLst>
              <a:ext uri="{FF2B5EF4-FFF2-40B4-BE49-F238E27FC236}">
                <a16:creationId xmlns:a16="http://schemas.microsoft.com/office/drawing/2014/main" id="{43C7C791-F3BA-EA82-B478-62CBBA8CEA71}"/>
              </a:ext>
            </a:extLst>
          </p:cNvPr>
          <p:cNvSpPr txBox="1">
            <a:spLocks noChangeArrowheads="1"/>
          </p:cNvSpPr>
          <p:nvPr/>
        </p:nvSpPr>
        <p:spPr bwMode="auto">
          <a:xfrm>
            <a:off x="2509837" y="1935131"/>
            <a:ext cx="2255838" cy="325438"/>
          </a:xfrm>
          <a:prstGeom prst="rect">
            <a:avLst/>
          </a:prstGeom>
          <a:solidFill>
            <a:srgbClr val="FFC00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Calibri" panose="020F0502020204030204" pitchFamily="34" charset="0"/>
              </a:rPr>
              <a:t>SCIENCE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 Box 13">
            <a:extLst>
              <a:ext uri="{FF2B5EF4-FFF2-40B4-BE49-F238E27FC236}">
                <a16:creationId xmlns:a16="http://schemas.microsoft.com/office/drawing/2014/main" id="{7351CA76-928D-917F-97CC-84B06A3A8413}"/>
              </a:ext>
            </a:extLst>
          </p:cNvPr>
          <p:cNvSpPr txBox="1">
            <a:spLocks noChangeArrowheads="1"/>
          </p:cNvSpPr>
          <p:nvPr/>
        </p:nvSpPr>
        <p:spPr bwMode="auto">
          <a:xfrm>
            <a:off x="2501328" y="2269473"/>
            <a:ext cx="2255838" cy="1905723"/>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900" dirty="0">
                <a:latin typeface="Calibri" panose="020F0502020204030204" pitchFamily="34" charset="0"/>
                <a:ea typeface="Calibri" panose="020F0502020204030204" pitchFamily="34" charset="0"/>
                <a:cs typeface="Calibri" panose="020F0502020204030204" pitchFamily="34" charset="0"/>
              </a:rPr>
              <a:t>In Autumn 1 the children’s science lessons will focus on Seasonal changes. The children will be taught to observe changes through the four seasons and to describe the weather associated with the seasons and how day length varies. </a:t>
            </a:r>
          </a:p>
          <a:p>
            <a:r>
              <a:rPr lang="en-GB" sz="900" dirty="0">
                <a:latin typeface="Calibri" panose="020F0502020204030204" pitchFamily="34" charset="0"/>
                <a:ea typeface="Calibri" panose="020F0502020204030204" pitchFamily="34" charset="0"/>
                <a:cs typeface="Calibri" panose="020F0502020204030204" pitchFamily="34" charset="0"/>
              </a:rPr>
              <a:t>In Autumn 2 the children will be learning about materials. They will be taught to distinguish between an object and the material from which it is made. Identify and name a variety of everyday materials including wood, plastic, glass, metal, water and rock. </a:t>
            </a:r>
          </a:p>
          <a:p>
            <a:r>
              <a:rPr lang="en-GB" sz="900" dirty="0"/>
              <a:t> </a:t>
            </a:r>
          </a:p>
          <a:p>
            <a:r>
              <a:rPr lang="en-GB" sz="700" dirty="0"/>
              <a:t> </a:t>
            </a:r>
            <a:r>
              <a:rPr lang="en-GB" dirty="0"/>
              <a:t> </a:t>
            </a:r>
          </a:p>
          <a:p>
            <a:r>
              <a:rPr lang="en-GB" dirty="0"/>
              <a:t> </a:t>
            </a:r>
          </a:p>
          <a:p>
            <a:r>
              <a:rPr lang="en-GB" dirty="0"/>
              <a:t> </a:t>
            </a:r>
          </a:p>
        </p:txBody>
      </p:sp>
      <p:sp>
        <p:nvSpPr>
          <p:cNvPr id="16" name="Text Box 14">
            <a:extLst>
              <a:ext uri="{FF2B5EF4-FFF2-40B4-BE49-F238E27FC236}">
                <a16:creationId xmlns:a16="http://schemas.microsoft.com/office/drawing/2014/main" id="{5436560B-F8B9-9AC3-072A-97EB79D78705}"/>
              </a:ext>
            </a:extLst>
          </p:cNvPr>
          <p:cNvSpPr txBox="1">
            <a:spLocks noChangeArrowheads="1"/>
          </p:cNvSpPr>
          <p:nvPr/>
        </p:nvSpPr>
        <p:spPr bwMode="auto">
          <a:xfrm>
            <a:off x="4757166" y="1939878"/>
            <a:ext cx="2064258" cy="325438"/>
          </a:xfrm>
          <a:prstGeom prst="rect">
            <a:avLst/>
          </a:prstGeom>
          <a:solidFill>
            <a:srgbClr val="D7AEC2"/>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latin typeface="Calibri" panose="020F0502020204030204" pitchFamily="34" charset="0"/>
              </a:rPr>
              <a:t>HUMANITIES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7" name="Text Box 15">
            <a:extLst>
              <a:ext uri="{FF2B5EF4-FFF2-40B4-BE49-F238E27FC236}">
                <a16:creationId xmlns:a16="http://schemas.microsoft.com/office/drawing/2014/main" id="{9A68748E-8613-65E6-B212-1F0B0D2AE8BD}"/>
              </a:ext>
            </a:extLst>
          </p:cNvPr>
          <p:cNvSpPr txBox="1">
            <a:spLocks noChangeArrowheads="1"/>
          </p:cNvSpPr>
          <p:nvPr/>
        </p:nvSpPr>
        <p:spPr bwMode="auto">
          <a:xfrm>
            <a:off x="4765675" y="2278794"/>
            <a:ext cx="2055749" cy="1873694"/>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US" altLang="en-US" sz="1000" dirty="0">
                <a:latin typeface="Calibri" panose="020F0502020204030204" pitchFamily="34" charset="0"/>
                <a:ea typeface="Calibri" panose="020F0502020204030204" pitchFamily="34" charset="0"/>
                <a:cs typeface="Calibri" panose="020F0502020204030204" pitchFamily="34" charset="0"/>
              </a:rPr>
              <a:t>The Geography focus this half term is ‘What is it like here?’. The children will use maps to locate the 4 countries of the UK, then consider what it is like at our school, including the physical features of our grounds.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After half term, the children will be focusing on the question of ‘How am I making history?’ in history learning. They will develop an understanding of chronology through considering their own history. </a:t>
            </a:r>
          </a:p>
        </p:txBody>
      </p:sp>
      <p:sp>
        <p:nvSpPr>
          <p:cNvPr id="19" name="Text Box 17">
            <a:extLst>
              <a:ext uri="{FF2B5EF4-FFF2-40B4-BE49-F238E27FC236}">
                <a16:creationId xmlns:a16="http://schemas.microsoft.com/office/drawing/2014/main" id="{773AF565-DA70-FF7E-EDD4-81DC4B45A482}"/>
              </a:ext>
            </a:extLst>
          </p:cNvPr>
          <p:cNvSpPr txBox="1">
            <a:spLocks noChangeArrowheads="1"/>
          </p:cNvSpPr>
          <p:nvPr/>
        </p:nvSpPr>
        <p:spPr bwMode="auto">
          <a:xfrm>
            <a:off x="2511705" y="4188829"/>
            <a:ext cx="2235200" cy="325438"/>
          </a:xfrm>
          <a:prstGeom prst="rect">
            <a:avLst/>
          </a:prstGeom>
          <a:solidFill>
            <a:srgbClr val="FFFF0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Calibri" panose="020F0502020204030204" pitchFamily="34" charset="0"/>
              </a:rPr>
              <a:t>THE ARTS AND DT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0" name="Text Box 18">
            <a:extLst>
              <a:ext uri="{FF2B5EF4-FFF2-40B4-BE49-F238E27FC236}">
                <a16:creationId xmlns:a16="http://schemas.microsoft.com/office/drawing/2014/main" id="{600F23DB-C4E2-C1BA-E4B0-E3719DF40B01}"/>
              </a:ext>
            </a:extLst>
          </p:cNvPr>
          <p:cNvSpPr txBox="1">
            <a:spLocks noChangeArrowheads="1"/>
          </p:cNvSpPr>
          <p:nvPr/>
        </p:nvSpPr>
        <p:spPr bwMode="auto">
          <a:xfrm>
            <a:off x="2516976" y="4527899"/>
            <a:ext cx="2239162" cy="1683510"/>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000" dirty="0">
                <a:solidFill>
                  <a:srgbClr val="000000"/>
                </a:solidFill>
                <a:latin typeface="Calibri" panose="020F0502020204030204" pitchFamily="34" charset="0"/>
              </a:rPr>
              <a:t>This half term we will be Drawing in Art. The children will be exploring different lines and shape using different tools.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After half</a:t>
            </a:r>
            <a:r>
              <a:rPr lang="en-GB" altLang="en-US" sz="1000" dirty="0">
                <a:solidFill>
                  <a:srgbClr val="000000"/>
                </a:solidFill>
                <a:latin typeface="Calibri" panose="020F0502020204030204" pitchFamily="34" charset="0"/>
              </a:rPr>
              <a:t> term, we will be Cooking in DT. The children will be designing, creating and evaluating a smoothie recipe. </a:t>
            </a:r>
            <a:endParaRPr kumimoji="0" lang="en-GB" altLang="en-US" sz="1000" b="0"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In music, our topic is ‘My favourite things: Keeping the pulse’. The children will focus on finding and keeping the pulse in a variety of different tracks.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1" name="Text Box 20">
            <a:extLst>
              <a:ext uri="{FF2B5EF4-FFF2-40B4-BE49-F238E27FC236}">
                <a16:creationId xmlns:a16="http://schemas.microsoft.com/office/drawing/2014/main" id="{AE2BD2AA-A82A-143F-7F0B-9F0F712F2469}"/>
              </a:ext>
            </a:extLst>
          </p:cNvPr>
          <p:cNvSpPr txBox="1">
            <a:spLocks noChangeArrowheads="1"/>
          </p:cNvSpPr>
          <p:nvPr/>
        </p:nvSpPr>
        <p:spPr bwMode="auto">
          <a:xfrm>
            <a:off x="4756139" y="4152043"/>
            <a:ext cx="2064258" cy="311150"/>
          </a:xfrm>
          <a:prstGeom prst="rect">
            <a:avLst/>
          </a:prstGeom>
          <a:solidFill>
            <a:srgbClr val="D9D9D9"/>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Calibri" panose="020F0502020204030204" pitchFamily="34" charset="0"/>
              </a:rPr>
              <a:t>WELL BEING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Text Box 21">
            <a:extLst>
              <a:ext uri="{FF2B5EF4-FFF2-40B4-BE49-F238E27FC236}">
                <a16:creationId xmlns:a16="http://schemas.microsoft.com/office/drawing/2014/main" id="{804BDF29-8FAC-F3BB-B592-04D8BDF0ECD2}"/>
              </a:ext>
            </a:extLst>
          </p:cNvPr>
          <p:cNvSpPr txBox="1">
            <a:spLocks noChangeArrowheads="1"/>
          </p:cNvSpPr>
          <p:nvPr/>
        </p:nvSpPr>
        <p:spPr bwMode="auto">
          <a:xfrm>
            <a:off x="4760542" y="4452144"/>
            <a:ext cx="2064258" cy="1759265"/>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PE this half term will be</a:t>
            </a:r>
            <a:r>
              <a:rPr lang="en-GB" altLang="en-US" sz="1000" dirty="0">
                <a:solidFill>
                  <a:srgbClr val="000000"/>
                </a:solidFill>
                <a:latin typeface="Calibri" panose="020F0502020204030204" pitchFamily="34" charset="0"/>
              </a:rPr>
              <a:t> Dance and ball skills.</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Next half term it will be ball skills (Rackets, bats and balls) and gymnastics. </a:t>
            </a:r>
            <a:endParaRPr kumimoji="0" lang="en-GB" altLang="en-US" sz="700" b="0" i="0" u="none" strike="noStrike" cap="none" normalizeH="0" baseline="0" dirty="0">
              <a:ln>
                <a:noFill/>
              </a:ln>
              <a:solidFill>
                <a:srgbClr val="000000"/>
              </a:solidFill>
              <a:effectLst/>
              <a:latin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In PHSE, we will be looking at being me in my world over the first half term, and looking at celebrating differences in the second.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3" name="Text Box 22">
            <a:extLst>
              <a:ext uri="{FF2B5EF4-FFF2-40B4-BE49-F238E27FC236}">
                <a16:creationId xmlns:a16="http://schemas.microsoft.com/office/drawing/2014/main" id="{B62B9D79-6A5F-1CFF-6276-C6A9D4B6C0E6}"/>
              </a:ext>
            </a:extLst>
          </p:cNvPr>
          <p:cNvSpPr txBox="1">
            <a:spLocks noChangeArrowheads="1"/>
          </p:cNvSpPr>
          <p:nvPr/>
        </p:nvSpPr>
        <p:spPr bwMode="auto">
          <a:xfrm>
            <a:off x="137320" y="4527899"/>
            <a:ext cx="2372517" cy="323850"/>
          </a:xfrm>
          <a:prstGeom prst="rect">
            <a:avLst/>
          </a:prstGeom>
          <a:solidFill>
            <a:srgbClr val="FF99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000000"/>
                </a:solidFill>
                <a:effectLst/>
                <a:latin typeface="Calibri" panose="020F0502020204030204" pitchFamily="34" charset="0"/>
              </a:rPr>
              <a:t>COMPUTING</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4" name="Text Box 23">
            <a:extLst>
              <a:ext uri="{FF2B5EF4-FFF2-40B4-BE49-F238E27FC236}">
                <a16:creationId xmlns:a16="http://schemas.microsoft.com/office/drawing/2014/main" id="{2B8593B4-293D-F1DE-1905-8FD34CA0A545}"/>
              </a:ext>
            </a:extLst>
          </p:cNvPr>
          <p:cNvSpPr txBox="1">
            <a:spLocks noChangeArrowheads="1"/>
          </p:cNvSpPr>
          <p:nvPr/>
        </p:nvSpPr>
        <p:spPr bwMode="auto">
          <a:xfrm>
            <a:off x="137320" y="4860448"/>
            <a:ext cx="2372518" cy="135096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900" b="1" dirty="0">
                <a:latin typeface="Calibri" panose="020F0502020204030204" pitchFamily="34" charset="0"/>
                <a:ea typeface="Calibri" panose="020F0502020204030204" pitchFamily="34" charset="0"/>
                <a:cs typeface="Calibri" panose="020F0502020204030204" pitchFamily="34" charset="0"/>
              </a:rPr>
              <a:t>We are treasure hunters!</a:t>
            </a:r>
            <a:r>
              <a:rPr lang="en-GB" sz="900" dirty="0">
                <a:latin typeface="Calibri" panose="020F0502020204030204" pitchFamily="34" charset="0"/>
                <a:ea typeface="Calibri" panose="020F0502020204030204" pitchFamily="34" charset="0"/>
                <a:cs typeface="Calibri" panose="020F0502020204030204" pitchFamily="34" charset="0"/>
              </a:rPr>
              <a:t> </a:t>
            </a:r>
          </a:p>
          <a:p>
            <a:r>
              <a:rPr lang="en-GB" sz="900" dirty="0">
                <a:latin typeface="Calibri" panose="020F0502020204030204" pitchFamily="34" charset="0"/>
                <a:ea typeface="Calibri" panose="020F0502020204030204" pitchFamily="34" charset="0"/>
                <a:cs typeface="Calibri" panose="020F0502020204030204" pitchFamily="34" charset="0"/>
              </a:rPr>
              <a:t>In this unit the children will begin to </a:t>
            </a:r>
            <a:r>
              <a:rPr lang="en-US" sz="900" dirty="0">
                <a:latin typeface="Calibri" panose="020F0502020204030204" pitchFamily="34" charset="0"/>
                <a:ea typeface="Calibri" panose="020F0502020204030204" pitchFamily="34" charset="0"/>
                <a:cs typeface="Calibri" panose="020F0502020204030204" pitchFamily="34" charset="0"/>
              </a:rPr>
              <a:t>understand that some processes require step by step instructions to achieve a particular goal. They will </a:t>
            </a:r>
            <a:r>
              <a:rPr lang="en-GB" sz="900" dirty="0">
                <a:latin typeface="Calibri" panose="020F0502020204030204" pitchFamily="34" charset="0"/>
                <a:ea typeface="Calibri" panose="020F0502020204030204" pitchFamily="34" charset="0"/>
                <a:cs typeface="Calibri" panose="020F0502020204030204" pitchFamily="34" charset="0"/>
              </a:rPr>
              <a:t>develop and record a set of instructions. They will develop and record sequences of instructions as an algorithm. The children will predict how they think a program will work</a:t>
            </a:r>
          </a:p>
        </p:txBody>
      </p:sp>
      <p:sp>
        <p:nvSpPr>
          <p:cNvPr id="28" name="Text Box 16">
            <a:extLst>
              <a:ext uri="{FF2B5EF4-FFF2-40B4-BE49-F238E27FC236}">
                <a16:creationId xmlns:a16="http://schemas.microsoft.com/office/drawing/2014/main" id="{1AF4136D-0D4B-2E54-7BC4-394C28894476}"/>
              </a:ext>
            </a:extLst>
          </p:cNvPr>
          <p:cNvSpPr txBox="1">
            <a:spLocks noChangeArrowheads="1"/>
          </p:cNvSpPr>
          <p:nvPr/>
        </p:nvSpPr>
        <p:spPr bwMode="auto">
          <a:xfrm>
            <a:off x="180975" y="34741"/>
            <a:ext cx="468304" cy="561715"/>
          </a:xfrm>
          <a:prstGeom prst="rect">
            <a:avLst/>
          </a:prstGeom>
          <a:blipFill dpi="0" rotWithShape="0">
            <a:blip r:embed="rId2"/>
            <a:srcRect/>
            <a:stretch>
              <a:fillRect/>
            </a:stretch>
          </a:blipFill>
          <a:ln w="9525" algn="ctr">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Text Box 16">
            <a:extLst>
              <a:ext uri="{FF2B5EF4-FFF2-40B4-BE49-F238E27FC236}">
                <a16:creationId xmlns:a16="http://schemas.microsoft.com/office/drawing/2014/main" id="{7B60311E-D169-A29F-945C-A4FCD65E9905}"/>
              </a:ext>
            </a:extLst>
          </p:cNvPr>
          <p:cNvSpPr txBox="1">
            <a:spLocks noChangeArrowheads="1"/>
          </p:cNvSpPr>
          <p:nvPr/>
        </p:nvSpPr>
        <p:spPr bwMode="auto">
          <a:xfrm>
            <a:off x="9186537" y="22866"/>
            <a:ext cx="468304" cy="561715"/>
          </a:xfrm>
          <a:prstGeom prst="rect">
            <a:avLst/>
          </a:prstGeom>
          <a:blipFill dpi="0" rotWithShape="0">
            <a:blip r:embed="rId2"/>
            <a:srcRect/>
            <a:stretch>
              <a:fillRect/>
            </a:stretch>
          </a:blipFill>
          <a:ln w="9525" algn="ctr">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192E05E1-7AAE-DB02-0DF6-D84F46060A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0648" y="4089610"/>
            <a:ext cx="865187" cy="8493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a:extLst>
              <a:ext uri="{FF2B5EF4-FFF2-40B4-BE49-F238E27FC236}">
                <a16:creationId xmlns:a16="http://schemas.microsoft.com/office/drawing/2014/main" id="{978D9493-ECA8-23E0-3D12-44B058DFE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9988" y="4089610"/>
            <a:ext cx="912813" cy="9191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7A6C2BFD-3C27-DABF-6509-2A1613F25A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03719" y="5042216"/>
            <a:ext cx="838201" cy="9874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96070AA3-0BA9-26BF-3917-C7E82281DC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04089" y="5083405"/>
            <a:ext cx="923925" cy="9318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2775882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798</Words>
  <Application>Microsoft Office PowerPoint</Application>
  <PresentationFormat>A4 Paper (210x297 mm)</PresentationFormat>
  <Paragraphs>43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Calibri</vt:lpstr>
      <vt:lpstr>Cambria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Carrie Williams</dc:creator>
  <cp:lastModifiedBy>Ruth Guiver</cp:lastModifiedBy>
  <cp:revision>3</cp:revision>
  <dcterms:created xsi:type="dcterms:W3CDTF">2026-08-06T10:26:12Z</dcterms:created>
  <dcterms:modified xsi:type="dcterms:W3CDTF">2026-09-10T15:21:44Z</dcterms:modified>
</cp:coreProperties>
</file>