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4" r:id="rId1"/>
  </p:sldMasterIdLst>
  <p:notesMasterIdLst>
    <p:notesMasterId r:id="rId18"/>
  </p:notesMasterIdLst>
  <p:sldIdLst>
    <p:sldId id="256" r:id="rId2"/>
    <p:sldId id="257" r:id="rId3"/>
    <p:sldId id="258" r:id="rId4"/>
    <p:sldId id="272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8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7F4702-570C-446E-8366-C2F89F21412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FE939-B22E-4653-B2AE-4A42CC7FD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51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CFE939-B22E-4653-B2AE-4A42CC7FD0F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2928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338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066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663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911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91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143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740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573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142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680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801950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0689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117943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05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6609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770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9135C-0EFB-43EB-AC82-B33F5F125C2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1676371-49CE-4DE0-96CE-36EFAE706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226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  <p:sldLayoutId id="2147483807" r:id="rId13"/>
    <p:sldLayoutId id="2147483808" r:id="rId14"/>
    <p:sldLayoutId id="2147483809" r:id="rId15"/>
    <p:sldLayoutId id="21474838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acredheart312.herts.sch.uk/class-pages-1/" TargetMode="External"/><Relationship Id="rId2" Type="http://schemas.openxmlformats.org/officeDocument/2006/relationships/hyperlink" Target="mailto:admin@sacredheart312.herts.sch.uk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65643-F371-567C-A25C-8EEA7F7394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89169" y="0"/>
            <a:ext cx="7766936" cy="1646302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Welcome to Year 1</a:t>
            </a:r>
          </a:p>
        </p:txBody>
      </p:sp>
    </p:spTree>
    <p:extLst>
      <p:ext uri="{BB962C8B-B14F-4D97-AF65-F5344CB8AC3E}">
        <p14:creationId xmlns:p14="http://schemas.microsoft.com/office/powerpoint/2010/main" val="3143042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D7041-7CC5-FAA6-FFC5-57AF3EB54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Who will be helping my child?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C80023-4AA3-7A30-7D02-EA902FD60E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5808" y="1752671"/>
            <a:ext cx="1887772" cy="23765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EA0D77-B9B3-D7CE-BB81-D6A2F88605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4555" y="1381318"/>
            <a:ext cx="1537294" cy="189087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B9C53A5-0F90-0DE9-5360-4AB2547FB4AA}"/>
              </a:ext>
            </a:extLst>
          </p:cNvPr>
          <p:cNvSpPr txBox="1"/>
          <p:nvPr/>
        </p:nvSpPr>
        <p:spPr>
          <a:xfrm>
            <a:off x="1035927" y="4244027"/>
            <a:ext cx="29592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Mrs Blyth</a:t>
            </a:r>
          </a:p>
          <a:p>
            <a:pPr algn="ctr"/>
            <a:r>
              <a:rPr lang="en-GB" dirty="0"/>
              <a:t>Tuesday and Wednesday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4B47B16-6460-524B-463C-D4B848DE36AB}"/>
              </a:ext>
            </a:extLst>
          </p:cNvPr>
          <p:cNvSpPr txBox="1"/>
          <p:nvPr/>
        </p:nvSpPr>
        <p:spPr>
          <a:xfrm>
            <a:off x="4241628" y="4244026"/>
            <a:ext cx="24012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70C0"/>
                </a:solidFill>
              </a:rPr>
              <a:t>Mrs </a:t>
            </a:r>
            <a:r>
              <a:rPr lang="en-GB" dirty="0" err="1">
                <a:solidFill>
                  <a:srgbClr val="0070C0"/>
                </a:solidFill>
              </a:rPr>
              <a:t>Guiver</a:t>
            </a:r>
            <a:endParaRPr lang="en-GB" dirty="0">
              <a:solidFill>
                <a:srgbClr val="0070C0"/>
              </a:solidFill>
            </a:endParaRPr>
          </a:p>
          <a:p>
            <a:pPr algn="ctr"/>
            <a:r>
              <a:rPr lang="en-GB" dirty="0"/>
              <a:t>Thursday and Friday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2BF316-111E-CE69-C0A8-0DBB9B92FF91}"/>
              </a:ext>
            </a:extLst>
          </p:cNvPr>
          <p:cNvSpPr txBox="1"/>
          <p:nvPr/>
        </p:nvSpPr>
        <p:spPr>
          <a:xfrm>
            <a:off x="7342555" y="3272189"/>
            <a:ext cx="2401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0066"/>
                </a:solidFill>
              </a:rPr>
              <a:t>Mrs Seiler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90FA91F-98C4-2E9F-55D4-09C01FB62F2D}"/>
              </a:ext>
            </a:extLst>
          </p:cNvPr>
          <p:cNvSpPr txBox="1"/>
          <p:nvPr/>
        </p:nvSpPr>
        <p:spPr>
          <a:xfrm>
            <a:off x="1575872" y="4826675"/>
            <a:ext cx="1421316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Maths</a:t>
            </a:r>
          </a:p>
          <a:p>
            <a:r>
              <a:rPr lang="en-GB" dirty="0"/>
              <a:t>English</a:t>
            </a:r>
          </a:p>
          <a:p>
            <a:r>
              <a:rPr lang="en-GB" dirty="0"/>
              <a:t>Phonics</a:t>
            </a:r>
          </a:p>
          <a:p>
            <a:r>
              <a:rPr lang="en-GB" dirty="0"/>
              <a:t>Science</a:t>
            </a:r>
          </a:p>
          <a:p>
            <a:r>
              <a:rPr lang="en-GB" dirty="0"/>
              <a:t>Art/DT</a:t>
            </a:r>
          </a:p>
          <a:p>
            <a:r>
              <a:rPr lang="en-GB" dirty="0"/>
              <a:t>PE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79C5313-A175-733D-1C79-39F58935B16A}"/>
              </a:ext>
            </a:extLst>
          </p:cNvPr>
          <p:cNvSpPr txBox="1"/>
          <p:nvPr/>
        </p:nvSpPr>
        <p:spPr>
          <a:xfrm>
            <a:off x="4945545" y="4997496"/>
            <a:ext cx="1423284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Maths</a:t>
            </a:r>
          </a:p>
          <a:p>
            <a:r>
              <a:rPr lang="en-GB" dirty="0"/>
              <a:t>Re</a:t>
            </a:r>
          </a:p>
          <a:p>
            <a:r>
              <a:rPr lang="en-GB" dirty="0"/>
              <a:t>Geography</a:t>
            </a:r>
          </a:p>
          <a:p>
            <a:r>
              <a:rPr lang="en-GB" dirty="0"/>
              <a:t>History</a:t>
            </a:r>
          </a:p>
          <a:p>
            <a:r>
              <a:rPr lang="en-GB" dirty="0"/>
              <a:t>Computing</a:t>
            </a:r>
          </a:p>
          <a:p>
            <a:r>
              <a:rPr lang="en-GB" dirty="0"/>
              <a:t>PE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7716EF-EB60-40AF-0C51-A1A71E8D68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1514" y="1833396"/>
            <a:ext cx="2105319" cy="229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805F0-89D7-A442-D9E1-41BD99360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530" y="270235"/>
            <a:ext cx="8596668" cy="13208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What do I do if I need to speak to a teacher?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606640-5620-258F-2869-59A7F5B3816D}"/>
              </a:ext>
            </a:extLst>
          </p:cNvPr>
          <p:cNvSpPr txBox="1"/>
          <p:nvPr/>
        </p:nvSpPr>
        <p:spPr>
          <a:xfrm>
            <a:off x="394530" y="1591035"/>
            <a:ext cx="933393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Reading record and weekly diary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Contact the office by phone or email (</a:t>
            </a:r>
            <a:r>
              <a:rPr lang="en-GB" dirty="0">
                <a:hlinkClick r:id="rId2"/>
              </a:rPr>
              <a:t>admin@sacredheart312.herts.sch.uk</a:t>
            </a:r>
            <a:r>
              <a:rPr lang="en-GB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Request a meeting for the end of a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For information about what your child will be learning please refer to the following on the school website: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Curriculum letter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Termly overview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Yearly overview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https://www.sacredheart312.herts.sch.uk/class-pages-1/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6AC102-DCF7-FC1D-097A-12714E3B33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7903" y="3665300"/>
            <a:ext cx="3974937" cy="2655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356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67A3E-90CA-0C60-CAA9-172533DE1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904" y="156446"/>
            <a:ext cx="8596668" cy="612297"/>
          </a:xfrm>
        </p:spPr>
        <p:txBody>
          <a:bodyPr>
            <a:normAutofit fontScale="90000"/>
          </a:bodyPr>
          <a:lstStyle/>
          <a:p>
            <a:r>
              <a:rPr lang="en-GB" dirty="0"/>
              <a:t>What will my child do each day?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AED478-AAE7-5249-AB6D-24D48F827D4A}"/>
              </a:ext>
            </a:extLst>
          </p:cNvPr>
          <p:cNvSpPr txBox="1"/>
          <p:nvPr/>
        </p:nvSpPr>
        <p:spPr>
          <a:xfrm>
            <a:off x="642097" y="2453043"/>
            <a:ext cx="72179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will be built up through out Autumn 1 with a mixture of small group, 1:1 and whole class teach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PE days are Monday and Tuesday.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B25577-A758-F96B-5768-5581632A21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097" y="1149228"/>
            <a:ext cx="10379498" cy="92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100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F1054-52DE-183D-0742-B76B1EBEB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848" y="213675"/>
            <a:ext cx="8596668" cy="13208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will my child be learning in English?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19573-74AB-9DA8-05E1-1A8F94FCD7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247" y="1390159"/>
            <a:ext cx="7745918" cy="50294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7F60A-D852-F1D7-9AE6-CEE2EF4B586A}"/>
              </a:ext>
            </a:extLst>
          </p:cNvPr>
          <p:cNvSpPr txBox="1"/>
          <p:nvPr/>
        </p:nvSpPr>
        <p:spPr>
          <a:xfrm>
            <a:off x="8361165" y="772998"/>
            <a:ext cx="31108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National</a:t>
            </a:r>
          </a:p>
          <a:p>
            <a:pPr algn="ctr"/>
            <a:r>
              <a:rPr lang="en-GB" sz="2400" dirty="0"/>
              <a:t> Expectation</a:t>
            </a:r>
          </a:p>
        </p:txBody>
      </p:sp>
    </p:spTree>
    <p:extLst>
      <p:ext uri="{BB962C8B-B14F-4D97-AF65-F5344CB8AC3E}">
        <p14:creationId xmlns:p14="http://schemas.microsoft.com/office/powerpoint/2010/main" val="38068760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026AE74-F89E-6549-7D7B-E1BEB03D14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526" y="160893"/>
            <a:ext cx="9665500" cy="6249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6072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BFDEA-7B80-D04C-C5A0-EFA7AF667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40762" y="137908"/>
            <a:ext cx="8596668" cy="13208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Will my child still have daily phonics lessons?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9257D9-FF01-8FF9-3A8A-19315BEBC671}"/>
              </a:ext>
            </a:extLst>
          </p:cNvPr>
          <p:cNvSpPr txBox="1"/>
          <p:nvPr/>
        </p:nvSpPr>
        <p:spPr>
          <a:xfrm>
            <a:off x="275733" y="1506194"/>
            <a:ext cx="911336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Children will continue daily phonics sessions. ( This will increase to twice a day for 15 minutes).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1D35"/>
              </a:solidFill>
              <a:latin typeface="Google San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If we identify your child needs additional adult support, you will be informed on how we will support them.</a:t>
            </a:r>
          </a:p>
          <a:p>
            <a:endParaRPr lang="en-GB" b="0" i="0" dirty="0">
              <a:solidFill>
                <a:srgbClr val="001D35"/>
              </a:solidFill>
              <a:effectLst/>
              <a:latin typeface="Google San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The Phonics Screening Check is a national assessment for Year 1 pupils in England.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1D35"/>
              </a:solidFill>
              <a:latin typeface="Google San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Carried out annually in June</a:t>
            </a:r>
            <a:endParaRPr lang="en-GB" dirty="0">
              <a:solidFill>
                <a:srgbClr val="001D35"/>
              </a:solidFill>
              <a:latin typeface="Google San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0" i="0" dirty="0">
              <a:solidFill>
                <a:srgbClr val="001D35"/>
              </a:solidFill>
              <a:effectLst/>
              <a:latin typeface="Google San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To support the teacher's assessment to ensure they are secure decoding to an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appropriate standard.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1D35"/>
              </a:solidFill>
              <a:latin typeface="Google San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The check involves a child reading 40 words, a mix of real words and pseudo-words (nonsense words)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1D35"/>
              </a:solidFill>
              <a:latin typeface="Google San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1D35"/>
                </a:solidFill>
                <a:latin typeface="Google Sans"/>
              </a:rPr>
              <a:t>Taken with the class teacher. </a:t>
            </a:r>
          </a:p>
          <a:p>
            <a:endParaRPr lang="en-GB" dirty="0">
              <a:solidFill>
                <a:srgbClr val="001D35"/>
              </a:solidFill>
              <a:latin typeface="Google Sans"/>
            </a:endParaRPr>
          </a:p>
          <a:p>
            <a:endParaRPr lang="en-GB" dirty="0">
              <a:solidFill>
                <a:srgbClr val="001D35"/>
              </a:solidFill>
              <a:latin typeface="Google San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64810D-0DE7-0483-074A-6D3FF7A403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8873" y="1875934"/>
            <a:ext cx="3357394" cy="48114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5868330-DB45-F413-D425-81326B1DB390}"/>
              </a:ext>
            </a:extLst>
          </p:cNvPr>
          <p:cNvSpPr txBox="1"/>
          <p:nvPr/>
        </p:nvSpPr>
        <p:spPr>
          <a:xfrm>
            <a:off x="2869677" y="5871336"/>
            <a:ext cx="645264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</a:rPr>
              <a:t>Across the week commencing </a:t>
            </a:r>
          </a:p>
          <a:p>
            <a:pPr algn="ctr"/>
            <a:r>
              <a:rPr lang="en-GB" sz="3200" dirty="0">
                <a:solidFill>
                  <a:srgbClr val="FF0000"/>
                </a:solidFill>
              </a:rPr>
              <a:t>Monday 14th June 2027</a:t>
            </a:r>
            <a:r>
              <a:rPr lang="en-GB" sz="3200" b="0" i="0" dirty="0">
                <a:solidFill>
                  <a:srgbClr val="FF0000"/>
                </a:solidFill>
                <a:effectLst/>
                <a:latin typeface="Google Sans"/>
              </a:rPr>
              <a:t>.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07CE2F-42A8-1B9D-4DBC-A22F82C70C73}"/>
              </a:ext>
            </a:extLst>
          </p:cNvPr>
          <p:cNvSpPr txBox="1"/>
          <p:nvPr/>
        </p:nvSpPr>
        <p:spPr>
          <a:xfrm>
            <a:off x="7815292" y="64756"/>
            <a:ext cx="39804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Phonics parent workshop: 8</a:t>
            </a:r>
            <a:r>
              <a:rPr lang="en-GB" sz="2400" baseline="30000" dirty="0">
                <a:solidFill>
                  <a:srgbClr val="FF0000"/>
                </a:solidFill>
              </a:rPr>
              <a:t>th</a:t>
            </a:r>
            <a:r>
              <a:rPr lang="en-GB" sz="2400" dirty="0">
                <a:solidFill>
                  <a:srgbClr val="FF0000"/>
                </a:solidFill>
              </a:rPr>
              <a:t> October 2:30pm</a:t>
            </a:r>
            <a:endParaRPr lang="en-GB" sz="1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33603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C8B0F-5813-9F5B-60AD-7955D993F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7614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/>
                </a:solidFill>
              </a:rPr>
              <a:t>Reading</a:t>
            </a:r>
            <a:br>
              <a:rPr lang="en-GB" dirty="0">
                <a:solidFill>
                  <a:schemeClr val="tx1"/>
                </a:solidFill>
              </a:rPr>
            </a:b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EB88F6-C456-61C5-F74B-25FD0F7BFC74}"/>
              </a:ext>
            </a:extLst>
          </p:cNvPr>
          <p:cNvSpPr txBox="1"/>
          <p:nvPr/>
        </p:nvSpPr>
        <p:spPr>
          <a:xfrm>
            <a:off x="537328" y="1282045"/>
            <a:ext cx="831444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Each child will read with an adult at least once a week. (This is recorded in school) We will focus on improving decoding skills, fluency and comprehension skills.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Your child will be given a book appropriate for their reading level and understanding. This will be changed weekly.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 order for your child to develop fluency and improve all reading skills they must be read with at home every day. Please record comments in the reading record.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Children will visit the school library and will choose a reading book to develop pleasure for reading.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1181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F3A03E-F451-1AAA-E295-3EE3BE264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103" y="345650"/>
            <a:ext cx="6364488" cy="792374"/>
          </a:xfrm>
        </p:spPr>
        <p:txBody>
          <a:bodyPr/>
          <a:lstStyle/>
          <a:p>
            <a:r>
              <a:rPr lang="en-GB" u="sng" dirty="0">
                <a:solidFill>
                  <a:schemeClr val="tx1"/>
                </a:solidFill>
              </a:rPr>
              <a:t>Maths and Maths fluency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B96430-2FF3-0D0B-732E-5FA6CCAD20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01" y="1269999"/>
            <a:ext cx="11516508" cy="5451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165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0AEC2-1C6D-CDF3-8D11-72327BE80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Autumn 1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548819-C925-8A5B-57AD-BB6C4603799B}"/>
              </a:ext>
            </a:extLst>
          </p:cNvPr>
          <p:cNvSpPr txBox="1"/>
          <p:nvPr/>
        </p:nvSpPr>
        <p:spPr>
          <a:xfrm>
            <a:off x="584968" y="1468877"/>
            <a:ext cx="10464724" cy="7294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RE: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/>
              <a:t>Creation (God the creator)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English</a:t>
            </a:r>
            <a:r>
              <a:rPr lang="en-GB" dirty="0"/>
              <a:t> -  List labels and captions (writing to inform) followed by Narrative (writing to entertain).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Maths</a:t>
            </a:r>
            <a:r>
              <a:rPr lang="en-GB" dirty="0"/>
              <a:t> – Place value within 10 (Accurate counting, number formation, ordering numbers to ten and </a:t>
            </a:r>
          </a:p>
          <a:p>
            <a:r>
              <a:rPr lang="en-GB" dirty="0"/>
              <a:t>Comparing amounts up to 10)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Science</a:t>
            </a:r>
            <a:r>
              <a:rPr lang="en-GB" dirty="0"/>
              <a:t> – Seasons and weather (Naming the seasons and describing the differences between them)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Geography</a:t>
            </a:r>
            <a:r>
              <a:rPr lang="en-GB" dirty="0"/>
              <a:t> – What is it like here?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Computing</a:t>
            </a:r>
            <a:r>
              <a:rPr lang="en-GB" dirty="0"/>
              <a:t> – We are treasure hunters. (To program a toy to follow their algorithm.)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Art</a:t>
            </a:r>
            <a:r>
              <a:rPr lang="en-GB" dirty="0"/>
              <a:t>: Drawing 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PE</a:t>
            </a:r>
            <a:r>
              <a:rPr lang="en-GB" dirty="0"/>
              <a:t>: Dance and Ball skills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PSHE </a:t>
            </a:r>
            <a:r>
              <a:rPr lang="en-GB" dirty="0"/>
              <a:t>being in my world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2A0D6A-5D30-0485-1A46-6A8FF6A86F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1671" y="114319"/>
            <a:ext cx="1800690" cy="18160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86E5490-E66A-49F3-0256-A93441B33B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4002" y="217478"/>
            <a:ext cx="1800690" cy="189463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C75E7A8-512E-00C8-7E7B-EA49C47F3540}"/>
              </a:ext>
            </a:extLst>
          </p:cNvPr>
          <p:cNvSpPr txBox="1"/>
          <p:nvPr/>
        </p:nvSpPr>
        <p:spPr>
          <a:xfrm>
            <a:off x="8974067" y="6182315"/>
            <a:ext cx="2937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Assessment</a:t>
            </a:r>
          </a:p>
        </p:txBody>
      </p:sp>
    </p:spTree>
    <p:extLst>
      <p:ext uri="{BB962C8B-B14F-4D97-AF65-F5344CB8AC3E}">
        <p14:creationId xmlns:p14="http://schemas.microsoft.com/office/powerpoint/2010/main" val="39626444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70157-10B9-C525-7E80-9A9706179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Autumn 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C91CBC-3AAA-3DB9-A292-2E53DB02D866}"/>
              </a:ext>
            </a:extLst>
          </p:cNvPr>
          <p:cNvSpPr txBox="1"/>
          <p:nvPr/>
        </p:nvSpPr>
        <p:spPr>
          <a:xfrm>
            <a:off x="426720" y="1280160"/>
            <a:ext cx="1039977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RE</a:t>
            </a:r>
            <a:r>
              <a:rPr lang="en-GB" dirty="0"/>
              <a:t> – Jesus and the Annunciation 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English </a:t>
            </a:r>
            <a:r>
              <a:rPr lang="en-GB" dirty="0"/>
              <a:t>- </a:t>
            </a:r>
            <a:r>
              <a:rPr lang="en-GB" dirty="0">
                <a:solidFill>
                  <a:srgbClr val="FF0000"/>
                </a:solidFill>
              </a:rPr>
              <a:t>Narrative</a:t>
            </a:r>
            <a:r>
              <a:rPr lang="en-GB" dirty="0"/>
              <a:t> (Traditional Tales): Three Billy Goats Gruff (by Alison Edgson), The Princess And The Pea (by Rachel Isadora), Stop! That’s Not My Story (by Smriti Halls and </a:t>
            </a:r>
            <a:r>
              <a:rPr lang="en-GB" dirty="0" err="1"/>
              <a:t>Erikan</a:t>
            </a:r>
            <a:r>
              <a:rPr lang="en-GB" dirty="0"/>
              <a:t> Meza).</a:t>
            </a:r>
          </a:p>
          <a:p>
            <a:r>
              <a:rPr lang="en-GB" dirty="0">
                <a:solidFill>
                  <a:srgbClr val="FF0000"/>
                </a:solidFill>
              </a:rPr>
              <a:t>Recipes</a:t>
            </a:r>
            <a:r>
              <a:rPr lang="en-GB" dirty="0"/>
              <a:t>: Gruffalo Crumble (by Julia Donaldson)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Maths</a:t>
            </a:r>
            <a:r>
              <a:rPr lang="en-GB" dirty="0"/>
              <a:t>: Addition and Subtraction within ten (Looking at how parts make a whole)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Science</a:t>
            </a:r>
            <a:r>
              <a:rPr lang="en-GB" dirty="0"/>
              <a:t>: Materials (Name materials and describe their properties)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History</a:t>
            </a:r>
            <a:r>
              <a:rPr lang="en-GB" dirty="0"/>
              <a:t>: How am I making History?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Computing</a:t>
            </a:r>
            <a:r>
              <a:rPr lang="en-GB" dirty="0"/>
              <a:t>: To use a video camera to capture moving images.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Design and Technology</a:t>
            </a:r>
            <a:r>
              <a:rPr lang="en-GB" dirty="0"/>
              <a:t>: Food (design and make a smoothie)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Pe: </a:t>
            </a:r>
            <a:r>
              <a:rPr lang="en-GB" dirty="0"/>
              <a:t>Bats and balls / Gymnastics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PSHE</a:t>
            </a:r>
            <a:r>
              <a:rPr lang="en-GB" dirty="0"/>
              <a:t>: Celebrating differences</a:t>
            </a:r>
          </a:p>
          <a:p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CEA49B2-D62C-1213-1CC1-543E6BFCB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2751" y="2318385"/>
            <a:ext cx="1647825" cy="18859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E5A68E-D693-66D3-7158-E17E6CAAB5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3302" y="4023746"/>
            <a:ext cx="1790700" cy="18954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C0A7AB9-E46D-C4F9-E544-E85A50D715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9900" y="4373313"/>
            <a:ext cx="1790700" cy="2202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408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7D9B7-C196-1E68-8B02-056437121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Spring 1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7D6192-DBB7-7BA7-3CF2-73302D25F0C7}"/>
              </a:ext>
            </a:extLst>
          </p:cNvPr>
          <p:cNvSpPr txBox="1"/>
          <p:nvPr/>
        </p:nvSpPr>
        <p:spPr>
          <a:xfrm>
            <a:off x="576833" y="1269999"/>
            <a:ext cx="1121283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RE</a:t>
            </a:r>
            <a:r>
              <a:rPr lang="en-GB" dirty="0"/>
              <a:t> – Galilee to Jerusalem (Jesus’ ministry)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English </a:t>
            </a:r>
            <a:r>
              <a:rPr lang="en-GB" dirty="0"/>
              <a:t>- </a:t>
            </a:r>
            <a:r>
              <a:rPr lang="en-GB" dirty="0">
                <a:solidFill>
                  <a:srgbClr val="FF0000"/>
                </a:solidFill>
              </a:rPr>
              <a:t>Narrative</a:t>
            </a:r>
            <a:r>
              <a:rPr lang="en-GB" dirty="0"/>
              <a:t>: Stanley’s Stick (by John </a:t>
            </a:r>
            <a:r>
              <a:rPr lang="en-GB" dirty="0" err="1"/>
              <a:t>Hegley</a:t>
            </a:r>
            <a:r>
              <a:rPr lang="en-GB" dirty="0"/>
              <a:t>)</a:t>
            </a:r>
          </a:p>
          <a:p>
            <a:r>
              <a:rPr lang="en-GB" dirty="0">
                <a:solidFill>
                  <a:srgbClr val="FF0000"/>
                </a:solidFill>
              </a:rPr>
              <a:t>Poetry: </a:t>
            </a:r>
            <a:r>
              <a:rPr lang="en-GB" dirty="0"/>
              <a:t>range of nursery rhymes Oi Frog (by Kes Gray &amp; Jim Field) </a:t>
            </a:r>
            <a:r>
              <a:rPr lang="en-GB" i="1" dirty="0">
                <a:solidFill>
                  <a:srgbClr val="FF0000"/>
                </a:solidFill>
              </a:rPr>
              <a:t>Recount </a:t>
            </a:r>
            <a:r>
              <a:rPr lang="en-GB" i="1" dirty="0"/>
              <a:t>:Ravi’s Roar Ruby’s Worry</a:t>
            </a:r>
            <a:endParaRPr lang="en-GB" dirty="0"/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Maths</a:t>
            </a:r>
            <a:r>
              <a:rPr lang="en-GB" dirty="0"/>
              <a:t>: Place value within 20 (Tens and ones), Addition and subtraction within 20.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Science</a:t>
            </a:r>
            <a:r>
              <a:rPr lang="en-GB" dirty="0"/>
              <a:t>: Materials continues (Name materials and describe their properties)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Geography: </a:t>
            </a:r>
            <a:r>
              <a:rPr lang="en-GB" dirty="0"/>
              <a:t>What is the weather like in the UK?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Computing</a:t>
            </a:r>
            <a:r>
              <a:rPr lang="en-GB" dirty="0"/>
              <a:t>: We are painters (To use the web safely to find ideas for illustration)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Art</a:t>
            </a:r>
            <a:r>
              <a:rPr lang="en-GB" dirty="0"/>
              <a:t>: Painting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Pe: </a:t>
            </a:r>
            <a:r>
              <a:rPr lang="en-GB" dirty="0"/>
              <a:t>Bats and balls/ Gymnastics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PSHE</a:t>
            </a:r>
            <a:r>
              <a:rPr lang="en-GB" dirty="0"/>
              <a:t>: Healthy me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DC68D30-A1AB-48DE-0F22-9BD96DD53B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6990" y="292099"/>
            <a:ext cx="1619250" cy="18984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0A043AE-2237-2DF8-C025-01C5CC9DEF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6088" y="2956560"/>
            <a:ext cx="1933575" cy="1828800"/>
          </a:xfrm>
          <a:prstGeom prst="rect">
            <a:avLst/>
          </a:prstGeom>
        </p:spPr>
      </p:pic>
      <p:pic>
        <p:nvPicPr>
          <p:cNvPr id="3076" name="Picture 4" descr="10 Tips for Teaching Your Children to Swim">
            <a:extLst>
              <a:ext uri="{FF2B5EF4-FFF2-40B4-BE49-F238E27FC236}">
                <a16:creationId xmlns:a16="http://schemas.microsoft.com/office/drawing/2014/main" id="{686F038A-995B-64C3-CEB2-5E15C039B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6552" y="5003801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0797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D6A6C2-90B8-CEB4-8E14-B3A48EB1F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0B096-19CB-B433-EA90-4336C8426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Spring 2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E4590-919D-F6F3-1E1E-A10D215E03A3}"/>
              </a:ext>
            </a:extLst>
          </p:cNvPr>
          <p:cNvSpPr txBox="1"/>
          <p:nvPr/>
        </p:nvSpPr>
        <p:spPr>
          <a:xfrm>
            <a:off x="576833" y="1269999"/>
            <a:ext cx="1121283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RE</a:t>
            </a:r>
            <a:r>
              <a:rPr lang="en-GB" dirty="0"/>
              <a:t> – Desert to Garden (Lent and holy week)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English </a:t>
            </a:r>
            <a:r>
              <a:rPr lang="en-GB" dirty="0"/>
              <a:t>-</a:t>
            </a:r>
            <a:r>
              <a:rPr lang="en-GB" dirty="0">
                <a:solidFill>
                  <a:srgbClr val="FF0000"/>
                </a:solidFill>
              </a:rPr>
              <a:t>Short narrative </a:t>
            </a:r>
            <a:r>
              <a:rPr lang="en-GB" dirty="0"/>
              <a:t>(based on real experiences): Madlenka (by Peter Sis), </a:t>
            </a:r>
            <a:r>
              <a:rPr lang="en-GB" dirty="0">
                <a:solidFill>
                  <a:srgbClr val="FF0000"/>
                </a:solidFill>
              </a:rPr>
              <a:t>Poetry</a:t>
            </a:r>
            <a:r>
              <a:rPr lang="en-GB" dirty="0"/>
              <a:t>: Take One Poet Julia Donaldson Poems To Perform) 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Maths</a:t>
            </a:r>
            <a:r>
              <a:rPr lang="en-GB" dirty="0"/>
              <a:t>: Place value within 50 (Tens and ones),  Measurement (measure and compare lengths in cm)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Science</a:t>
            </a:r>
            <a:r>
              <a:rPr lang="en-GB" dirty="0"/>
              <a:t>: Animals including humans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History</a:t>
            </a:r>
            <a:r>
              <a:rPr lang="en-GB" dirty="0"/>
              <a:t>: Toys: then and now.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Computing</a:t>
            </a:r>
            <a:r>
              <a:rPr lang="en-GB" dirty="0"/>
              <a:t>: We are story tellers (To use sound recording equipment to record sounds.)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Design and Technology: </a:t>
            </a:r>
            <a:r>
              <a:rPr lang="en-GB" dirty="0"/>
              <a:t>Mechanism: Levers and Sliders </a:t>
            </a:r>
          </a:p>
          <a:p>
            <a:r>
              <a:rPr lang="en-GB" dirty="0"/>
              <a:t> </a:t>
            </a:r>
          </a:p>
          <a:p>
            <a:r>
              <a:rPr lang="en-GB" dirty="0">
                <a:solidFill>
                  <a:srgbClr val="0070C0"/>
                </a:solidFill>
              </a:rPr>
              <a:t>Pe: </a:t>
            </a:r>
            <a:r>
              <a:rPr lang="en-GB" dirty="0"/>
              <a:t>Ball skills: hands/ Locomotion: Jumping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PSHE</a:t>
            </a:r>
            <a:r>
              <a:rPr lang="en-GB" dirty="0"/>
              <a:t>: Dreams and Goals (tackling a new challenge)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6C9A62-A698-2B28-4478-F1FB9A90723A}"/>
              </a:ext>
            </a:extLst>
          </p:cNvPr>
          <p:cNvSpPr txBox="1"/>
          <p:nvPr/>
        </p:nvSpPr>
        <p:spPr>
          <a:xfrm>
            <a:off x="6748271" y="286434"/>
            <a:ext cx="50413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Trip: Hertford Museum</a:t>
            </a:r>
          </a:p>
        </p:txBody>
      </p:sp>
    </p:spTree>
    <p:extLst>
      <p:ext uri="{BB962C8B-B14F-4D97-AF65-F5344CB8AC3E}">
        <p14:creationId xmlns:p14="http://schemas.microsoft.com/office/powerpoint/2010/main" val="23968656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A76D22-BD9D-8909-71DC-21A7ED770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9D9F8-7A24-62EE-55EB-3877DB289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Summer 1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A38A33-1DF9-EBB9-7217-3B4A8C9EACE8}"/>
              </a:ext>
            </a:extLst>
          </p:cNvPr>
          <p:cNvSpPr txBox="1"/>
          <p:nvPr/>
        </p:nvSpPr>
        <p:spPr>
          <a:xfrm>
            <a:off x="576833" y="1269999"/>
            <a:ext cx="1121283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RE</a:t>
            </a:r>
            <a:r>
              <a:rPr lang="en-GB" dirty="0"/>
              <a:t> –  To the ends of Earth (Pentecost and the ascension)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English </a:t>
            </a:r>
            <a:r>
              <a:rPr lang="en-GB" dirty="0"/>
              <a:t>- </a:t>
            </a:r>
            <a:r>
              <a:rPr lang="en-GB" dirty="0">
                <a:solidFill>
                  <a:srgbClr val="FF0000"/>
                </a:solidFill>
              </a:rPr>
              <a:t>Poetry</a:t>
            </a:r>
            <a:r>
              <a:rPr lang="en-GB" dirty="0"/>
              <a:t>: A First Book of Poems: Out and About</a:t>
            </a:r>
          </a:p>
          <a:p>
            <a:r>
              <a:rPr lang="en-GB" dirty="0">
                <a:solidFill>
                  <a:srgbClr val="FF0000"/>
                </a:solidFill>
              </a:rPr>
              <a:t>Narrative: </a:t>
            </a:r>
            <a:r>
              <a:rPr lang="en-GB" dirty="0"/>
              <a:t>Little Red and the Very Hungry Lion (by Alex T. Smith) </a:t>
            </a:r>
          </a:p>
          <a:p>
            <a:r>
              <a:rPr lang="en-GB" dirty="0">
                <a:solidFill>
                  <a:srgbClr val="FF0000"/>
                </a:solidFill>
              </a:rPr>
              <a:t>Letters</a:t>
            </a:r>
            <a:r>
              <a:rPr lang="en-GB" dirty="0"/>
              <a:t>: Paddington’s Post.  Here Comes Mr </a:t>
            </a:r>
            <a:r>
              <a:rPr lang="en-GB" dirty="0" err="1"/>
              <a:t>Postmouse</a:t>
            </a:r>
            <a:r>
              <a:rPr lang="en-GB" dirty="0"/>
              <a:t> Letters to A Monster*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Maths</a:t>
            </a:r>
            <a:r>
              <a:rPr lang="en-GB" dirty="0"/>
              <a:t>: Multiplication and division (repeated addition), Fractions ( finding halves and quarters of shapes and amounts)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Science</a:t>
            </a:r>
            <a:r>
              <a:rPr lang="en-GB" dirty="0"/>
              <a:t>: Animals including humans continued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Computing</a:t>
            </a:r>
            <a:r>
              <a:rPr lang="en-GB" dirty="0"/>
              <a:t>: We are story tellers (To use sound recording equipment to record sounds.)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Pe: </a:t>
            </a:r>
            <a:r>
              <a:rPr lang="en-GB" dirty="0"/>
              <a:t>Ball Skills : Sticks/ Ball skills: Hands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PSHE</a:t>
            </a:r>
            <a:r>
              <a:rPr lang="en-GB" dirty="0"/>
              <a:t>: Relationships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6C4342D-DAC3-647C-AEE0-986BF4A8B6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2902" y="281622"/>
            <a:ext cx="1614978" cy="17582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CF33E9C-A721-2C5A-73D7-E48B46BC76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5052" y="4498657"/>
            <a:ext cx="1670115" cy="2138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2193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1A18C4-96CA-569B-DFA9-FC441FBA5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02D27-5064-0AA4-43EC-36EF6A7EB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Summer 2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1A127C-999A-6BED-795C-1E0E65F856DC}"/>
              </a:ext>
            </a:extLst>
          </p:cNvPr>
          <p:cNvSpPr txBox="1"/>
          <p:nvPr/>
        </p:nvSpPr>
        <p:spPr>
          <a:xfrm>
            <a:off x="499872" y="1402080"/>
            <a:ext cx="927811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RE: </a:t>
            </a:r>
            <a:r>
              <a:rPr lang="en-GB" dirty="0"/>
              <a:t>Dialogue and Encounter (Look at other faiths) 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English: </a:t>
            </a:r>
            <a:r>
              <a:rPr lang="en-GB" b="1" dirty="0">
                <a:solidFill>
                  <a:srgbClr val="FF0000"/>
                </a:solidFill>
              </a:rPr>
              <a:t>Explanation</a:t>
            </a:r>
            <a:r>
              <a:rPr lang="en-GB" dirty="0"/>
              <a:t>: The Big Book of Bugs (by Yuval Zommer); The Amazing Life Cycle of Butterflies (by Kay Barnham); Tad (by Benji Davies) </a:t>
            </a:r>
            <a:r>
              <a:rPr lang="en-GB" b="1" dirty="0">
                <a:solidFill>
                  <a:srgbClr val="FF0000"/>
                </a:solidFill>
              </a:rPr>
              <a:t>Narrative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/>
              <a:t>: We’re Going to Find the Monster!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Maths: </a:t>
            </a:r>
            <a:r>
              <a:rPr lang="en-GB" dirty="0"/>
              <a:t>Place value within 100 and Time ( O’clock and Half past)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Science: </a:t>
            </a:r>
            <a:r>
              <a:rPr lang="en-GB" dirty="0"/>
              <a:t>Plants 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History : </a:t>
            </a:r>
            <a:r>
              <a:rPr lang="en-GB" dirty="0"/>
              <a:t>How have explorers changed the world?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Computing: </a:t>
            </a:r>
            <a:r>
              <a:rPr lang="en-GB" dirty="0"/>
              <a:t>We are celebrators (developing keyboard skills)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DT: </a:t>
            </a:r>
            <a:r>
              <a:rPr lang="en-GB" dirty="0"/>
              <a:t>Textiles (joining materials)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PE: </a:t>
            </a:r>
            <a:r>
              <a:rPr lang="en-GB" dirty="0"/>
              <a:t>Attack and Defence and team building 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PSHE: </a:t>
            </a:r>
            <a:r>
              <a:rPr lang="en-GB" dirty="0"/>
              <a:t>Changing me </a:t>
            </a:r>
          </a:p>
        </p:txBody>
      </p:sp>
    </p:spTree>
    <p:extLst>
      <p:ext uri="{BB962C8B-B14F-4D97-AF65-F5344CB8AC3E}">
        <p14:creationId xmlns:p14="http://schemas.microsoft.com/office/powerpoint/2010/main" val="2545646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58FA42-BFAF-BCE0-E0EC-0C643C59CD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7FD85-C5FE-0B01-ABE6-82110C679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can I do at home to support my child?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11FD46-327C-7CFA-1FBA-28558FDBD9CE}"/>
              </a:ext>
            </a:extLst>
          </p:cNvPr>
          <p:cNvSpPr txBox="1"/>
          <p:nvPr/>
        </p:nvSpPr>
        <p:spPr>
          <a:xfrm>
            <a:off x="876693" y="1800520"/>
            <a:ext cx="86726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- Mathletics (log ins to be found in the reading record)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Reading daily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Phonics homework (To begin in Autumn 2)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Weekly spellings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Half termly projects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A70562-B5FE-62DD-2CA4-6702F1FAAA27}"/>
              </a:ext>
            </a:extLst>
          </p:cNvPr>
          <p:cNvSpPr txBox="1"/>
          <p:nvPr/>
        </p:nvSpPr>
        <p:spPr>
          <a:xfrm>
            <a:off x="1341120" y="4742688"/>
            <a:ext cx="88026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First Project: Show your understanding about weather.  </a:t>
            </a:r>
          </a:p>
          <a:p>
            <a:endParaRPr lang="en-GB" b="1" dirty="0">
              <a:solidFill>
                <a:srgbClr val="FF0000"/>
              </a:solidFill>
            </a:endParaRPr>
          </a:p>
          <a:p>
            <a:r>
              <a:rPr lang="en-GB" b="1" dirty="0">
                <a:solidFill>
                  <a:srgbClr val="FF0000"/>
                </a:solidFill>
              </a:rPr>
              <a:t>Due: Friday 9</a:t>
            </a:r>
            <a:r>
              <a:rPr lang="en-GB" b="1" baseline="30000" dirty="0">
                <a:solidFill>
                  <a:srgbClr val="FF0000"/>
                </a:solidFill>
              </a:rPr>
              <a:t>th</a:t>
            </a:r>
            <a:r>
              <a:rPr lang="en-GB" b="1" dirty="0">
                <a:solidFill>
                  <a:srgbClr val="FF0000"/>
                </a:solidFill>
              </a:rPr>
              <a:t> October. </a:t>
            </a:r>
          </a:p>
        </p:txBody>
      </p:sp>
    </p:spTree>
    <p:extLst>
      <p:ext uri="{BB962C8B-B14F-4D97-AF65-F5344CB8AC3E}">
        <p14:creationId xmlns:p14="http://schemas.microsoft.com/office/powerpoint/2010/main" val="362505168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206</TotalTime>
  <Words>1162</Words>
  <Application>Microsoft Office PowerPoint</Application>
  <PresentationFormat>Widescreen</PresentationFormat>
  <Paragraphs>199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Aptos</vt:lpstr>
      <vt:lpstr>Arial</vt:lpstr>
      <vt:lpstr>Google Sans</vt:lpstr>
      <vt:lpstr>Trebuchet MS</vt:lpstr>
      <vt:lpstr>Wingdings 3</vt:lpstr>
      <vt:lpstr>Facet</vt:lpstr>
      <vt:lpstr>Welcome to Year 1</vt:lpstr>
      <vt:lpstr>Who will be helping my child?</vt:lpstr>
      <vt:lpstr>What do I do if I need to speak to a teacher?</vt:lpstr>
      <vt:lpstr>What will my child do each day?</vt:lpstr>
      <vt:lpstr>What will my child be learning in English?</vt:lpstr>
      <vt:lpstr>PowerPoint Presentation</vt:lpstr>
      <vt:lpstr>Will my child still have daily phonics lessons?</vt:lpstr>
      <vt:lpstr>Reading   </vt:lpstr>
      <vt:lpstr>Maths and Maths fluency </vt:lpstr>
      <vt:lpstr>Autumn 1</vt:lpstr>
      <vt:lpstr>Autumn 2</vt:lpstr>
      <vt:lpstr>Spring 1 </vt:lpstr>
      <vt:lpstr>Spring 2 </vt:lpstr>
      <vt:lpstr>Summer 1 </vt:lpstr>
      <vt:lpstr>Summer 2 </vt:lpstr>
      <vt:lpstr>What can I do at home to support my child?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Jennifer Dowd</dc:creator>
  <cp:lastModifiedBy>Claire Blyth</cp:lastModifiedBy>
  <cp:revision>11</cp:revision>
  <dcterms:created xsi:type="dcterms:W3CDTF">2025-09-03T14:14:39Z</dcterms:created>
  <dcterms:modified xsi:type="dcterms:W3CDTF">2026-09-15T14:52:29Z</dcterms:modified>
</cp:coreProperties>
</file>