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56" r:id="rId2"/>
    <p:sldId id="286" r:id="rId3"/>
    <p:sldId id="287" r:id="rId4"/>
    <p:sldId id="273" r:id="rId5"/>
    <p:sldId id="274" r:id="rId6"/>
    <p:sldId id="275" r:id="rId7"/>
    <p:sldId id="276" r:id="rId8"/>
    <p:sldId id="277" r:id="rId9"/>
    <p:sldId id="278" r:id="rId10"/>
    <p:sldId id="290" r:id="rId11"/>
    <p:sldId id="279" r:id="rId12"/>
    <p:sldId id="280" r:id="rId13"/>
    <p:sldId id="281" r:id="rId14"/>
    <p:sldId id="282" r:id="rId15"/>
    <p:sldId id="283" r:id="rId16"/>
    <p:sldId id="284" r:id="rId17"/>
    <p:sldId id="258" r:id="rId18"/>
    <p:sldId id="268" r:id="rId19"/>
    <p:sldId id="267" r:id="rId20"/>
    <p:sldId id="291" r:id="rId21"/>
    <p:sldId id="294" r:id="rId22"/>
    <p:sldId id="272" r:id="rId23"/>
    <p:sldId id="266" r:id="rId24"/>
    <p:sldId id="292" r:id="rId25"/>
    <p:sldId id="288" r:id="rId26"/>
    <p:sldId id="289" r:id="rId27"/>
    <p:sldId id="293" r:id="rId28"/>
    <p:sldId id="270" r:id="rId29"/>
    <p:sldId id="269"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09" autoAdjust="0"/>
    <p:restoredTop sz="94737" autoAdjust="0"/>
  </p:normalViewPr>
  <p:slideViewPr>
    <p:cSldViewPr>
      <p:cViewPr varScale="1">
        <p:scale>
          <a:sx n="118" d="100"/>
          <a:sy n="118" d="100"/>
        </p:scale>
        <p:origin x="1398" y="11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CF91639-C45B-4166-B5FE-0F22FD7EEB42}" type="datetimeFigureOut">
              <a:rPr lang="en-GB" smtClean="0"/>
              <a:t>11/09/2025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49F537-EDD6-420A-9EB3-E3C0E37DA28C}" type="slidenum">
              <a:rPr lang="en-GB" smtClean="0"/>
              <a:t>‹#›</a:t>
            </a:fld>
            <a:endParaRPr lang="en-GB"/>
          </a:p>
        </p:txBody>
      </p:sp>
    </p:spTree>
    <p:extLst>
      <p:ext uri="{BB962C8B-B14F-4D97-AF65-F5344CB8AC3E}">
        <p14:creationId xmlns:p14="http://schemas.microsoft.com/office/powerpoint/2010/main" val="248441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At Sacred Heart Jesus is at the centre of everything. These themes are threaded throughout our curriculum. It starts in reception and goes up to year 6.</a:t>
            </a:r>
          </a:p>
        </p:txBody>
      </p:sp>
      <p:sp>
        <p:nvSpPr>
          <p:cNvPr id="4" name="Slide Number Placeholder 3"/>
          <p:cNvSpPr>
            <a:spLocks noGrp="1"/>
          </p:cNvSpPr>
          <p:nvPr>
            <p:ph type="sldNum" sz="quarter" idx="5"/>
          </p:nvPr>
        </p:nvSpPr>
        <p:spPr/>
        <p:txBody>
          <a:bodyPr/>
          <a:lstStyle/>
          <a:p>
            <a:fld id="{0049F537-EDD6-420A-9EB3-E3C0E37DA28C}" type="slidenum">
              <a:rPr lang="en-GB" smtClean="0"/>
              <a:t>2</a:t>
            </a:fld>
            <a:endParaRPr lang="en-GB"/>
          </a:p>
        </p:txBody>
      </p:sp>
    </p:spTree>
    <p:extLst>
      <p:ext uri="{BB962C8B-B14F-4D97-AF65-F5344CB8AC3E}">
        <p14:creationId xmlns:p14="http://schemas.microsoft.com/office/powerpoint/2010/main" val="41659245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6FCA034-C135-47E6-B43F-DE66CB82440B}" type="datetimeFigureOut">
              <a:rPr lang="en-GB" smtClean="0"/>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C14365-6858-4237-AECB-5E0AF07D5F5B}" type="slidenum">
              <a:rPr lang="en-GB" smtClean="0"/>
              <a:t>‹#›</a:t>
            </a:fld>
            <a:endParaRPr lang="en-GB"/>
          </a:p>
        </p:txBody>
      </p:sp>
    </p:spTree>
    <p:extLst>
      <p:ext uri="{BB962C8B-B14F-4D97-AF65-F5344CB8AC3E}">
        <p14:creationId xmlns:p14="http://schemas.microsoft.com/office/powerpoint/2010/main" val="23414167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6FCA034-C135-47E6-B43F-DE66CB82440B}" type="datetimeFigureOut">
              <a:rPr lang="en-GB" smtClean="0"/>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C14365-6858-4237-AECB-5E0AF07D5F5B}" type="slidenum">
              <a:rPr lang="en-GB" smtClean="0"/>
              <a:t>‹#›</a:t>
            </a:fld>
            <a:endParaRPr lang="en-GB"/>
          </a:p>
        </p:txBody>
      </p:sp>
    </p:spTree>
    <p:extLst>
      <p:ext uri="{BB962C8B-B14F-4D97-AF65-F5344CB8AC3E}">
        <p14:creationId xmlns:p14="http://schemas.microsoft.com/office/powerpoint/2010/main" val="15597295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6FCA034-C135-47E6-B43F-DE66CB82440B}" type="datetimeFigureOut">
              <a:rPr lang="en-GB" smtClean="0"/>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C14365-6858-4237-AECB-5E0AF07D5F5B}" type="slidenum">
              <a:rPr lang="en-GB" smtClean="0"/>
              <a:t>‹#›</a:t>
            </a:fld>
            <a:endParaRPr lang="en-GB"/>
          </a:p>
        </p:txBody>
      </p:sp>
    </p:spTree>
    <p:extLst>
      <p:ext uri="{BB962C8B-B14F-4D97-AF65-F5344CB8AC3E}">
        <p14:creationId xmlns:p14="http://schemas.microsoft.com/office/powerpoint/2010/main" val="1121171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6FCA034-C135-47E6-B43F-DE66CB82440B}" type="datetimeFigureOut">
              <a:rPr lang="en-GB" smtClean="0"/>
              <a:t>11/09/2025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C14365-6858-4237-AECB-5E0AF07D5F5B}" type="slidenum">
              <a:rPr lang="en-GB" smtClean="0"/>
              <a:t>‹#›</a:t>
            </a:fld>
            <a:endParaRPr lang="en-GB"/>
          </a:p>
        </p:txBody>
      </p:sp>
    </p:spTree>
    <p:extLst>
      <p:ext uri="{BB962C8B-B14F-4D97-AF65-F5344CB8AC3E}">
        <p14:creationId xmlns:p14="http://schemas.microsoft.com/office/powerpoint/2010/main" val="10069290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6FCA034-C135-47E6-B43F-DE66CB82440B}" type="datetimeFigureOut">
              <a:rPr lang="en-GB" smtClean="0"/>
              <a:t>11/09/2025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0C14365-6858-4237-AECB-5E0AF07D5F5B}" type="slidenum">
              <a:rPr lang="en-GB" smtClean="0"/>
              <a:t>‹#›</a:t>
            </a:fld>
            <a:endParaRPr lang="en-GB"/>
          </a:p>
        </p:txBody>
      </p:sp>
    </p:spTree>
    <p:extLst>
      <p:ext uri="{BB962C8B-B14F-4D97-AF65-F5344CB8AC3E}">
        <p14:creationId xmlns:p14="http://schemas.microsoft.com/office/powerpoint/2010/main" val="368469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6FCA034-C135-47E6-B43F-DE66CB82440B}" type="datetimeFigureOut">
              <a:rPr lang="en-GB" smtClean="0"/>
              <a:t>11/09/2025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0C14365-6858-4237-AECB-5E0AF07D5F5B}" type="slidenum">
              <a:rPr lang="en-GB" smtClean="0"/>
              <a:t>‹#›</a:t>
            </a:fld>
            <a:endParaRPr lang="en-GB"/>
          </a:p>
        </p:txBody>
      </p:sp>
    </p:spTree>
    <p:extLst>
      <p:ext uri="{BB962C8B-B14F-4D97-AF65-F5344CB8AC3E}">
        <p14:creationId xmlns:p14="http://schemas.microsoft.com/office/powerpoint/2010/main" val="39487643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6FCA034-C135-47E6-B43F-DE66CB82440B}" type="datetimeFigureOut">
              <a:rPr lang="en-GB" smtClean="0"/>
              <a:t>11/09/2025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0C14365-6858-4237-AECB-5E0AF07D5F5B}" type="slidenum">
              <a:rPr lang="en-GB" smtClean="0"/>
              <a:t>‹#›</a:t>
            </a:fld>
            <a:endParaRPr lang="en-GB"/>
          </a:p>
        </p:txBody>
      </p:sp>
    </p:spTree>
    <p:extLst>
      <p:ext uri="{BB962C8B-B14F-4D97-AF65-F5344CB8AC3E}">
        <p14:creationId xmlns:p14="http://schemas.microsoft.com/office/powerpoint/2010/main" val="10656924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6FCA034-C135-47E6-B43F-DE66CB82440B}" type="datetimeFigureOut">
              <a:rPr lang="en-GB" smtClean="0"/>
              <a:t>11/09/2025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C14365-6858-4237-AECB-5E0AF07D5F5B}" type="slidenum">
              <a:rPr lang="en-GB" smtClean="0"/>
              <a:t>‹#›</a:t>
            </a:fld>
            <a:endParaRPr lang="en-GB"/>
          </a:p>
        </p:txBody>
      </p:sp>
    </p:spTree>
    <p:extLst>
      <p:ext uri="{BB962C8B-B14F-4D97-AF65-F5344CB8AC3E}">
        <p14:creationId xmlns:p14="http://schemas.microsoft.com/office/powerpoint/2010/main" val="19855712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6FCA034-C135-47E6-B43F-DE66CB82440B}" type="datetimeFigureOut">
              <a:rPr lang="en-GB" smtClean="0"/>
              <a:t>11/09/2025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C14365-6858-4237-AECB-5E0AF07D5F5B}" type="slidenum">
              <a:rPr lang="en-GB" smtClean="0"/>
              <a:t>‹#›</a:t>
            </a:fld>
            <a:endParaRPr lang="en-GB"/>
          </a:p>
        </p:txBody>
      </p:sp>
    </p:spTree>
    <p:extLst>
      <p:ext uri="{BB962C8B-B14F-4D97-AF65-F5344CB8AC3E}">
        <p14:creationId xmlns:p14="http://schemas.microsoft.com/office/powerpoint/2010/main" val="10473558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6FCA034-C135-47E6-B43F-DE66CB82440B}" type="datetimeFigureOut">
              <a:rPr lang="en-GB" smtClean="0"/>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C14365-6858-4237-AECB-5E0AF07D5F5B}" type="slidenum">
              <a:rPr lang="en-GB" smtClean="0"/>
              <a:t>‹#›</a:t>
            </a:fld>
            <a:endParaRPr lang="en-GB"/>
          </a:p>
        </p:txBody>
      </p:sp>
    </p:spTree>
    <p:extLst>
      <p:ext uri="{BB962C8B-B14F-4D97-AF65-F5344CB8AC3E}">
        <p14:creationId xmlns:p14="http://schemas.microsoft.com/office/powerpoint/2010/main" val="29697345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6FCA034-C135-47E6-B43F-DE66CB82440B}" type="datetimeFigureOut">
              <a:rPr lang="en-GB" smtClean="0"/>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C14365-6858-4237-AECB-5E0AF07D5F5B}" type="slidenum">
              <a:rPr lang="en-GB" smtClean="0"/>
              <a:t>‹#›</a:t>
            </a:fld>
            <a:endParaRPr lang="en-GB"/>
          </a:p>
        </p:txBody>
      </p:sp>
    </p:spTree>
    <p:extLst>
      <p:ext uri="{BB962C8B-B14F-4D97-AF65-F5344CB8AC3E}">
        <p14:creationId xmlns:p14="http://schemas.microsoft.com/office/powerpoint/2010/main" val="37912703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FCA034-C135-47E6-B43F-DE66CB82440B}" type="datetimeFigureOut">
              <a:rPr lang="en-GB" smtClean="0"/>
              <a:t>11/09/2025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C14365-6858-4237-AECB-5E0AF07D5F5B}" type="slidenum">
              <a:rPr lang="en-GB" smtClean="0"/>
              <a:t>‹#›</a:t>
            </a:fld>
            <a:endParaRPr lang="en-GB"/>
          </a:p>
        </p:txBody>
      </p:sp>
    </p:spTree>
    <p:extLst>
      <p:ext uri="{BB962C8B-B14F-4D97-AF65-F5344CB8AC3E}">
        <p14:creationId xmlns:p14="http://schemas.microsoft.com/office/powerpoint/2010/main" val="33661332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image" Target="../media/image7.png"/><Relationship Id="rId1" Type="http://schemas.openxmlformats.org/officeDocument/2006/relationships/slideLayout" Target="../slideLayouts/slideLayout5.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hyperlink" Target="https://www.gov.uk/government/publications/development-matters--2" TargetMode="External"/><Relationship Id="rId2" Type="http://schemas.openxmlformats.org/officeDocument/2006/relationships/hyperlink" Target="https://www.gov.uk/government/publications/early-years-foundation-stage-framework--2" TargetMode="Externa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6.xml"/><Relationship Id="rId4" Type="http://schemas.openxmlformats.org/officeDocument/2006/relationships/image" Target="../media/image29.png"/></Relationships>
</file>

<file path=ppt/slides/_rels/slide1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6.xml"/><Relationship Id="rId4" Type="http://schemas.openxmlformats.org/officeDocument/2006/relationships/image" Target="../media/image34.jpeg"/></Relationships>
</file>

<file path=ppt/slides/_rels/slide1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wmf"/><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27856"/>
            <a:ext cx="7772400" cy="1008112"/>
          </a:xfrm>
        </p:spPr>
        <p:txBody>
          <a:bodyPr/>
          <a:lstStyle/>
          <a:p>
            <a:r>
              <a:rPr lang="en-GB" b="1" u="sng" dirty="0">
                <a:solidFill>
                  <a:srgbClr val="FF0000"/>
                </a:solidFill>
              </a:rPr>
              <a:t>E</a:t>
            </a:r>
            <a:r>
              <a:rPr lang="en-GB" b="1" u="sng" dirty="0"/>
              <a:t>arly </a:t>
            </a:r>
            <a:r>
              <a:rPr lang="en-GB" b="1" u="sng" dirty="0">
                <a:solidFill>
                  <a:srgbClr val="FF0000"/>
                </a:solidFill>
              </a:rPr>
              <a:t>Y</a:t>
            </a:r>
            <a:r>
              <a:rPr lang="en-GB" b="1" u="sng" dirty="0"/>
              <a:t>ears </a:t>
            </a:r>
            <a:r>
              <a:rPr lang="en-GB" b="1" u="sng" dirty="0">
                <a:solidFill>
                  <a:srgbClr val="FF0000"/>
                </a:solidFill>
              </a:rPr>
              <a:t>F</a:t>
            </a:r>
            <a:r>
              <a:rPr lang="en-GB" b="1" u="sng" dirty="0"/>
              <a:t>oundation </a:t>
            </a:r>
            <a:r>
              <a:rPr lang="en-GB" b="1" u="sng" dirty="0">
                <a:solidFill>
                  <a:srgbClr val="FF0000"/>
                </a:solidFill>
              </a:rPr>
              <a:t>S</a:t>
            </a:r>
            <a:r>
              <a:rPr lang="en-GB" b="1" u="sng" dirty="0"/>
              <a:t>tage</a:t>
            </a:r>
          </a:p>
        </p:txBody>
      </p:sp>
      <p:sp>
        <p:nvSpPr>
          <p:cNvPr id="3" name="Subtitle 2"/>
          <p:cNvSpPr>
            <a:spLocks noGrp="1"/>
          </p:cNvSpPr>
          <p:nvPr>
            <p:ph type="subTitle" idx="1"/>
          </p:nvPr>
        </p:nvSpPr>
        <p:spPr>
          <a:xfrm>
            <a:off x="1384218" y="1067606"/>
            <a:ext cx="6400800" cy="2721434"/>
          </a:xfrm>
        </p:spPr>
        <p:txBody>
          <a:bodyPr>
            <a:normAutofit lnSpcReduction="10000"/>
          </a:bodyPr>
          <a:lstStyle/>
          <a:p>
            <a:r>
              <a:rPr lang="en-GB" sz="4400" dirty="0">
                <a:solidFill>
                  <a:schemeClr val="tx1"/>
                </a:solidFill>
              </a:rPr>
              <a:t>We would like to take the opportunity to welcome you and your child to our class.</a:t>
            </a:r>
          </a:p>
          <a:p>
            <a:endParaRPr lang="en-GB" sz="1100" dirty="0">
              <a:solidFill>
                <a:schemeClr val="tx1"/>
              </a:solidFill>
            </a:endParaRPr>
          </a:p>
          <a:p>
            <a:endParaRPr lang="en-GB" sz="2400" dirty="0">
              <a:latin typeface="Comic Sans MS" panose="030F0702030302020204" pitchFamily="66" charset="0"/>
            </a:endParaRPr>
          </a:p>
        </p:txBody>
      </p:sp>
      <p:pic>
        <p:nvPicPr>
          <p:cNvPr id="1026" name="Picture 2" descr="MCBD05092_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3593" y="980728"/>
            <a:ext cx="1190625" cy="15121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MPj043867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31580" y="969221"/>
            <a:ext cx="1285875" cy="86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272687" y="3572293"/>
            <a:ext cx="8623862" cy="738664"/>
          </a:xfrm>
          <a:prstGeom prst="rect">
            <a:avLst/>
          </a:prstGeom>
          <a:noFill/>
        </p:spPr>
        <p:txBody>
          <a:bodyPr wrap="square" rtlCol="0">
            <a:spAutoFit/>
          </a:bodyPr>
          <a:lstStyle/>
          <a:p>
            <a:r>
              <a:rPr lang="en-GB" sz="2400" dirty="0"/>
              <a:t>Mrs Gupta                     Mrs </a:t>
            </a:r>
            <a:r>
              <a:rPr lang="en-GB" sz="2400" dirty="0" err="1"/>
              <a:t>Schertel</a:t>
            </a:r>
            <a:r>
              <a:rPr lang="en-GB" sz="2400" dirty="0"/>
              <a:t>                        Mrs Seiler</a:t>
            </a:r>
          </a:p>
          <a:p>
            <a:endParaRPr lang="en-GB" dirty="0"/>
          </a:p>
        </p:txBody>
      </p:sp>
      <p:pic>
        <p:nvPicPr>
          <p:cNvPr id="11" name="Picture 10">
            <a:extLst>
              <a:ext uri="{FF2B5EF4-FFF2-40B4-BE49-F238E27FC236}">
                <a16:creationId xmlns:a16="http://schemas.microsoft.com/office/drawing/2014/main" id="{748E55B8-A3A5-364E-7F2F-35B29C48576E}"/>
              </a:ext>
            </a:extLst>
          </p:cNvPr>
          <p:cNvPicPr>
            <a:picLocks noChangeAspect="1"/>
          </p:cNvPicPr>
          <p:nvPr/>
        </p:nvPicPr>
        <p:blipFill>
          <a:blip r:embed="rId4"/>
          <a:stretch>
            <a:fillRect/>
          </a:stretch>
        </p:blipFill>
        <p:spPr>
          <a:xfrm>
            <a:off x="3058871" y="3963342"/>
            <a:ext cx="1800200" cy="2337432"/>
          </a:xfrm>
          <a:prstGeom prst="rect">
            <a:avLst/>
          </a:prstGeom>
        </p:spPr>
      </p:pic>
      <p:pic>
        <p:nvPicPr>
          <p:cNvPr id="15" name="Picture 14">
            <a:extLst>
              <a:ext uri="{FF2B5EF4-FFF2-40B4-BE49-F238E27FC236}">
                <a16:creationId xmlns:a16="http://schemas.microsoft.com/office/drawing/2014/main" id="{2771DFB8-7ACC-E990-F1FB-04165597BC07}"/>
              </a:ext>
            </a:extLst>
          </p:cNvPr>
          <p:cNvPicPr>
            <a:picLocks noChangeAspect="1"/>
          </p:cNvPicPr>
          <p:nvPr/>
        </p:nvPicPr>
        <p:blipFill>
          <a:blip r:embed="rId5"/>
          <a:stretch>
            <a:fillRect/>
          </a:stretch>
        </p:blipFill>
        <p:spPr>
          <a:xfrm>
            <a:off x="5940152" y="3968644"/>
            <a:ext cx="2018730" cy="2326828"/>
          </a:xfrm>
          <a:prstGeom prst="rect">
            <a:avLst/>
          </a:prstGeom>
        </p:spPr>
      </p:pic>
      <p:pic>
        <p:nvPicPr>
          <p:cNvPr id="9" name="Picture 8">
            <a:extLst>
              <a:ext uri="{FF2B5EF4-FFF2-40B4-BE49-F238E27FC236}">
                <a16:creationId xmlns:a16="http://schemas.microsoft.com/office/drawing/2014/main" id="{2EDE38F6-EBD5-B16A-E09C-2ED1C8AB0D8B}"/>
              </a:ext>
            </a:extLst>
          </p:cNvPr>
          <p:cNvPicPr>
            <a:picLocks noChangeAspect="1"/>
          </p:cNvPicPr>
          <p:nvPr/>
        </p:nvPicPr>
        <p:blipFill>
          <a:blip r:embed="rId6"/>
          <a:stretch>
            <a:fillRect/>
          </a:stretch>
        </p:blipFill>
        <p:spPr>
          <a:xfrm>
            <a:off x="232655" y="4001877"/>
            <a:ext cx="1745135" cy="2337432"/>
          </a:xfrm>
          <a:prstGeom prst="rect">
            <a:avLst/>
          </a:prstGeom>
        </p:spPr>
      </p:pic>
    </p:spTree>
    <p:extLst>
      <p:ext uri="{BB962C8B-B14F-4D97-AF65-F5344CB8AC3E}">
        <p14:creationId xmlns:p14="http://schemas.microsoft.com/office/powerpoint/2010/main" val="34243048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Curriculum wheel</a:t>
            </a:r>
          </a:p>
        </p:txBody>
      </p:sp>
      <p:pic>
        <p:nvPicPr>
          <p:cNvPr id="7" name="Picture 6"/>
          <p:cNvPicPr/>
          <p:nvPr/>
        </p:nvPicPr>
        <p:blipFill>
          <a:blip r:embed="rId3">
            <a:extLst>
              <a:ext uri="{28A0092B-C50C-407E-A947-70E740481C1C}">
                <a14:useLocalDpi xmlns:a14="http://schemas.microsoft.com/office/drawing/2010/main" val="0"/>
              </a:ext>
            </a:extLst>
          </a:blip>
          <a:stretch>
            <a:fillRect/>
          </a:stretch>
        </p:blipFill>
        <p:spPr>
          <a:xfrm>
            <a:off x="1943708" y="1484784"/>
            <a:ext cx="5256584" cy="4392488"/>
          </a:xfrm>
          <a:prstGeom prst="rect">
            <a:avLst/>
          </a:prstGeom>
        </p:spPr>
      </p:pic>
      <p:sp>
        <p:nvSpPr>
          <p:cNvPr id="4" name="TextBox 3">
            <a:extLst>
              <a:ext uri="{FF2B5EF4-FFF2-40B4-BE49-F238E27FC236}">
                <a16:creationId xmlns:a16="http://schemas.microsoft.com/office/drawing/2014/main" id="{CDA26535-4726-B088-4649-E548284148D9}"/>
              </a:ext>
            </a:extLst>
          </p:cNvPr>
          <p:cNvSpPr txBox="1"/>
          <p:nvPr/>
        </p:nvSpPr>
        <p:spPr>
          <a:xfrm>
            <a:off x="251520" y="6093296"/>
            <a:ext cx="8766720" cy="646331"/>
          </a:xfrm>
          <a:prstGeom prst="rect">
            <a:avLst/>
          </a:prstGeom>
          <a:noFill/>
        </p:spPr>
        <p:txBody>
          <a:bodyPr wrap="square">
            <a:spAutoFit/>
          </a:bodyPr>
          <a:lstStyle/>
          <a:p>
            <a:r>
              <a:rPr lang="en-GB" dirty="0"/>
              <a:t>At Sacred Heart Jesus is at the centre of everything. These themes are threaded throughout our curriculum. It starts in reception and goes up to year 6.</a:t>
            </a:r>
          </a:p>
        </p:txBody>
      </p:sp>
    </p:spTree>
    <p:extLst>
      <p:ext uri="{BB962C8B-B14F-4D97-AF65-F5344CB8AC3E}">
        <p14:creationId xmlns:p14="http://schemas.microsoft.com/office/powerpoint/2010/main" val="30101859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Our Learning Powers</a:t>
            </a:r>
          </a:p>
        </p:txBody>
      </p:sp>
      <p:pic>
        <p:nvPicPr>
          <p:cNvPr id="7" name="Picture 6" descr="See the source imag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1357083"/>
            <a:ext cx="1584176" cy="1940454"/>
          </a:xfrm>
          <a:prstGeom prst="rect">
            <a:avLst/>
          </a:prstGeom>
          <a:noFill/>
          <a:ln>
            <a:noFill/>
          </a:ln>
        </p:spPr>
      </p:pic>
      <p:sp>
        <p:nvSpPr>
          <p:cNvPr id="8" name="TextBox 7"/>
          <p:cNvSpPr txBox="1"/>
          <p:nvPr/>
        </p:nvSpPr>
        <p:spPr>
          <a:xfrm>
            <a:off x="385192" y="3297537"/>
            <a:ext cx="1656184" cy="369332"/>
          </a:xfrm>
          <a:prstGeom prst="rect">
            <a:avLst/>
          </a:prstGeom>
          <a:noFill/>
        </p:spPr>
        <p:txBody>
          <a:bodyPr wrap="square" rtlCol="0">
            <a:spAutoFit/>
          </a:bodyPr>
          <a:lstStyle/>
          <a:p>
            <a:pPr algn="ctr"/>
            <a:r>
              <a:rPr lang="en-GB" dirty="0"/>
              <a:t>Aspirational</a:t>
            </a:r>
          </a:p>
        </p:txBody>
      </p:sp>
      <p:pic>
        <p:nvPicPr>
          <p:cNvPr id="9" name="Picture 8" descr="See the source image"/>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55776" y="1609111"/>
            <a:ext cx="1368152" cy="1436398"/>
          </a:xfrm>
          <a:prstGeom prst="rect">
            <a:avLst/>
          </a:prstGeom>
          <a:noFill/>
          <a:ln>
            <a:noFill/>
          </a:ln>
        </p:spPr>
      </p:pic>
      <p:sp>
        <p:nvSpPr>
          <p:cNvPr id="10" name="TextBox 9"/>
          <p:cNvSpPr txBox="1"/>
          <p:nvPr/>
        </p:nvSpPr>
        <p:spPr>
          <a:xfrm>
            <a:off x="2411760" y="3279097"/>
            <a:ext cx="1656184" cy="369332"/>
          </a:xfrm>
          <a:prstGeom prst="rect">
            <a:avLst/>
          </a:prstGeom>
          <a:noFill/>
        </p:spPr>
        <p:txBody>
          <a:bodyPr wrap="square" rtlCol="0">
            <a:spAutoFit/>
          </a:bodyPr>
          <a:lstStyle/>
          <a:p>
            <a:pPr algn="ctr"/>
            <a:r>
              <a:rPr lang="en-GB" dirty="0"/>
              <a:t>Reflective</a:t>
            </a:r>
          </a:p>
        </p:txBody>
      </p:sp>
      <p:pic>
        <p:nvPicPr>
          <p:cNvPr id="11" name="Picture 10"/>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8328" y="1639388"/>
            <a:ext cx="1668374" cy="1436398"/>
          </a:xfrm>
          <a:prstGeom prst="rect">
            <a:avLst/>
          </a:prstGeom>
          <a:noFill/>
          <a:ln>
            <a:noFill/>
          </a:ln>
        </p:spPr>
      </p:pic>
      <p:sp>
        <p:nvSpPr>
          <p:cNvPr id="12" name="TextBox 11"/>
          <p:cNvSpPr txBox="1"/>
          <p:nvPr/>
        </p:nvSpPr>
        <p:spPr>
          <a:xfrm>
            <a:off x="4426852" y="3297537"/>
            <a:ext cx="1656184" cy="369332"/>
          </a:xfrm>
          <a:prstGeom prst="rect">
            <a:avLst/>
          </a:prstGeom>
          <a:noFill/>
        </p:spPr>
        <p:txBody>
          <a:bodyPr wrap="square" rtlCol="0">
            <a:spAutoFit/>
          </a:bodyPr>
          <a:lstStyle/>
          <a:p>
            <a:pPr algn="ctr"/>
            <a:r>
              <a:rPr lang="en-GB" dirty="0"/>
              <a:t>Risk-taking</a:t>
            </a:r>
          </a:p>
        </p:txBody>
      </p:sp>
      <p:pic>
        <p:nvPicPr>
          <p:cNvPr id="13" name="Picture 12" descr="See the source image"/>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621102" y="1609111"/>
            <a:ext cx="1882552" cy="1436398"/>
          </a:xfrm>
          <a:prstGeom prst="rect">
            <a:avLst/>
          </a:prstGeom>
          <a:noFill/>
          <a:ln>
            <a:noFill/>
          </a:ln>
        </p:spPr>
      </p:pic>
      <p:sp>
        <p:nvSpPr>
          <p:cNvPr id="14" name="TextBox 13"/>
          <p:cNvSpPr txBox="1"/>
          <p:nvPr/>
        </p:nvSpPr>
        <p:spPr>
          <a:xfrm>
            <a:off x="6812328" y="3297084"/>
            <a:ext cx="1656184" cy="369332"/>
          </a:xfrm>
          <a:prstGeom prst="rect">
            <a:avLst/>
          </a:prstGeom>
          <a:noFill/>
        </p:spPr>
        <p:txBody>
          <a:bodyPr wrap="square" rtlCol="0">
            <a:spAutoFit/>
          </a:bodyPr>
          <a:lstStyle/>
          <a:p>
            <a:pPr algn="ctr"/>
            <a:r>
              <a:rPr lang="en-GB" dirty="0"/>
              <a:t>Confident</a:t>
            </a:r>
          </a:p>
        </p:txBody>
      </p:sp>
      <p:pic>
        <p:nvPicPr>
          <p:cNvPr id="15" name="Picture 14" descr="See the source image"/>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279171" y="4260091"/>
            <a:ext cx="1584176" cy="1347232"/>
          </a:xfrm>
          <a:prstGeom prst="rect">
            <a:avLst/>
          </a:prstGeom>
          <a:noFill/>
          <a:ln>
            <a:noFill/>
          </a:ln>
        </p:spPr>
      </p:pic>
      <p:sp>
        <p:nvSpPr>
          <p:cNvPr id="16" name="TextBox 15"/>
          <p:cNvSpPr txBox="1"/>
          <p:nvPr/>
        </p:nvSpPr>
        <p:spPr>
          <a:xfrm>
            <a:off x="1166321" y="5703296"/>
            <a:ext cx="1656184" cy="369332"/>
          </a:xfrm>
          <a:prstGeom prst="rect">
            <a:avLst/>
          </a:prstGeom>
          <a:noFill/>
        </p:spPr>
        <p:txBody>
          <a:bodyPr wrap="square" rtlCol="0">
            <a:spAutoFit/>
          </a:bodyPr>
          <a:lstStyle/>
          <a:p>
            <a:pPr algn="ctr"/>
            <a:r>
              <a:rPr lang="en-GB" dirty="0"/>
              <a:t>Resilient </a:t>
            </a:r>
          </a:p>
        </p:txBody>
      </p:sp>
      <p:pic>
        <p:nvPicPr>
          <p:cNvPr id="17" name="Picture 16" descr="See the source image">
            <a:extLst>
              <a:ext uri="{FF2B5EF4-FFF2-40B4-BE49-F238E27FC236}">
                <a16:creationId xmlns:a16="http://schemas.microsoft.com/office/drawing/2014/main" id="{1CE508F7-67DD-4608-BE93-B9AE030D2555}"/>
              </a:ext>
            </a:extLst>
          </p:cNvPr>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754252" y="4260091"/>
            <a:ext cx="1368152" cy="1280532"/>
          </a:xfrm>
          <a:prstGeom prst="rect">
            <a:avLst/>
          </a:prstGeom>
          <a:noFill/>
        </p:spPr>
      </p:pic>
      <p:sp>
        <p:nvSpPr>
          <p:cNvPr id="19" name="TextBox 18"/>
          <p:cNvSpPr txBox="1"/>
          <p:nvPr/>
        </p:nvSpPr>
        <p:spPr>
          <a:xfrm>
            <a:off x="3596559" y="5703296"/>
            <a:ext cx="1656184" cy="369332"/>
          </a:xfrm>
          <a:prstGeom prst="rect">
            <a:avLst/>
          </a:prstGeom>
          <a:noFill/>
        </p:spPr>
        <p:txBody>
          <a:bodyPr wrap="square" rtlCol="0">
            <a:spAutoFit/>
          </a:bodyPr>
          <a:lstStyle/>
          <a:p>
            <a:pPr algn="ctr"/>
            <a:r>
              <a:rPr lang="en-GB" dirty="0"/>
              <a:t>Creative </a:t>
            </a:r>
          </a:p>
        </p:txBody>
      </p:sp>
      <p:pic>
        <p:nvPicPr>
          <p:cNvPr id="20" name="Picture 19"/>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067640" y="4229454"/>
            <a:ext cx="1485544" cy="1330801"/>
          </a:xfrm>
          <a:prstGeom prst="rect">
            <a:avLst/>
          </a:prstGeom>
          <a:noFill/>
          <a:ln>
            <a:noFill/>
          </a:ln>
        </p:spPr>
      </p:pic>
      <p:sp>
        <p:nvSpPr>
          <p:cNvPr id="21" name="TextBox 20"/>
          <p:cNvSpPr txBox="1"/>
          <p:nvPr/>
        </p:nvSpPr>
        <p:spPr>
          <a:xfrm>
            <a:off x="5984236" y="5702936"/>
            <a:ext cx="1656184" cy="369332"/>
          </a:xfrm>
          <a:prstGeom prst="rect">
            <a:avLst/>
          </a:prstGeom>
          <a:noFill/>
        </p:spPr>
        <p:txBody>
          <a:bodyPr wrap="square" rtlCol="0">
            <a:spAutoFit/>
          </a:bodyPr>
          <a:lstStyle/>
          <a:p>
            <a:pPr algn="ctr"/>
            <a:r>
              <a:rPr lang="en-GB" dirty="0"/>
              <a:t>Respect </a:t>
            </a:r>
          </a:p>
        </p:txBody>
      </p:sp>
    </p:spTree>
    <p:extLst>
      <p:ext uri="{BB962C8B-B14F-4D97-AF65-F5344CB8AC3E}">
        <p14:creationId xmlns:p14="http://schemas.microsoft.com/office/powerpoint/2010/main" val="39529589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92971"/>
            <a:ext cx="8229600" cy="1143000"/>
          </a:xfrm>
        </p:spPr>
        <p:txBody>
          <a:bodyPr/>
          <a:lstStyle/>
          <a:p>
            <a:r>
              <a:rPr lang="en-GB" u="sng" dirty="0"/>
              <a:t>The Early Years Curriculum</a:t>
            </a:r>
          </a:p>
        </p:txBody>
      </p:sp>
      <p:sp>
        <p:nvSpPr>
          <p:cNvPr id="3" name="TextBox 2"/>
          <p:cNvSpPr txBox="1"/>
          <p:nvPr/>
        </p:nvSpPr>
        <p:spPr>
          <a:xfrm>
            <a:off x="154832" y="836712"/>
            <a:ext cx="7704856" cy="4062651"/>
          </a:xfrm>
          <a:prstGeom prst="rect">
            <a:avLst/>
          </a:prstGeom>
          <a:noFill/>
        </p:spPr>
        <p:txBody>
          <a:bodyPr wrap="square" rtlCol="0">
            <a:spAutoFit/>
          </a:bodyPr>
          <a:lstStyle/>
          <a:p>
            <a:r>
              <a:rPr lang="en-GB" sz="2400" dirty="0"/>
              <a:t>In Early Years, there are seven areas of learning:</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
        <p:nvSpPr>
          <p:cNvPr id="5" name="TextBox 4"/>
          <p:cNvSpPr txBox="1"/>
          <p:nvPr/>
        </p:nvSpPr>
        <p:spPr>
          <a:xfrm>
            <a:off x="6094098" y="1374490"/>
            <a:ext cx="2026568" cy="2585323"/>
          </a:xfrm>
          <a:prstGeom prst="rect">
            <a:avLst/>
          </a:prstGeom>
          <a:noFill/>
        </p:spPr>
        <p:txBody>
          <a:bodyPr wrap="square" rtlCol="0">
            <a:spAutoFit/>
          </a:bodyPr>
          <a:lstStyle/>
          <a:p>
            <a:r>
              <a:rPr lang="en-GB" dirty="0"/>
              <a:t>Our first topic is ‘All about me’.</a:t>
            </a:r>
          </a:p>
          <a:p>
            <a:endParaRPr lang="en-GB" dirty="0"/>
          </a:p>
          <a:p>
            <a:r>
              <a:rPr lang="en-GB" dirty="0"/>
              <a:t>As we get to know the children, we will base our topics around their interests.</a:t>
            </a:r>
          </a:p>
          <a:p>
            <a:endParaRPr lang="en-GB" dirty="0"/>
          </a:p>
        </p:txBody>
      </p:sp>
      <p:sp>
        <p:nvSpPr>
          <p:cNvPr id="7" name="TextBox 6"/>
          <p:cNvSpPr txBox="1"/>
          <p:nvPr/>
        </p:nvSpPr>
        <p:spPr>
          <a:xfrm>
            <a:off x="5940152" y="3806977"/>
            <a:ext cx="2631305" cy="1754326"/>
          </a:xfrm>
          <a:prstGeom prst="rect">
            <a:avLst/>
          </a:prstGeom>
          <a:solidFill>
            <a:schemeClr val="accent3">
              <a:lumMod val="60000"/>
              <a:lumOff val="40000"/>
            </a:schemeClr>
          </a:solidFill>
          <a:ln w="38100">
            <a:solidFill>
              <a:schemeClr val="accent3">
                <a:lumMod val="75000"/>
              </a:schemeClr>
            </a:solidFill>
          </a:ln>
        </p:spPr>
        <p:txBody>
          <a:bodyPr wrap="square" rtlCol="0">
            <a:spAutoFit/>
          </a:bodyPr>
          <a:lstStyle/>
          <a:p>
            <a:pPr algn="ctr"/>
            <a:r>
              <a:rPr lang="en-GB" dirty="0"/>
              <a:t>For more information about teaching and learning for this half term, please see the curriculum letter on our website page.</a:t>
            </a:r>
          </a:p>
        </p:txBody>
      </p:sp>
      <p:graphicFrame>
        <p:nvGraphicFramePr>
          <p:cNvPr id="6" name="Table 5"/>
          <p:cNvGraphicFramePr>
            <a:graphicFrameLocks noGrp="1"/>
          </p:cNvGraphicFramePr>
          <p:nvPr>
            <p:extLst>
              <p:ext uri="{D42A27DB-BD31-4B8C-83A1-F6EECF244321}">
                <p14:modId xmlns:p14="http://schemas.microsoft.com/office/powerpoint/2010/main" val="397615074"/>
              </p:ext>
            </p:extLst>
          </p:nvPr>
        </p:nvGraphicFramePr>
        <p:xfrm>
          <a:off x="358087" y="1403084"/>
          <a:ext cx="5006000" cy="5069421"/>
        </p:xfrm>
        <a:graphic>
          <a:graphicData uri="http://schemas.openxmlformats.org/drawingml/2006/table">
            <a:tbl>
              <a:tblPr firstRow="1" firstCol="1" bandRow="1">
                <a:tableStyleId>{5C22544A-7EE6-4342-B048-85BDC9FD1C3A}</a:tableStyleId>
              </a:tblPr>
              <a:tblGrid>
                <a:gridCol w="2503000">
                  <a:extLst>
                    <a:ext uri="{9D8B030D-6E8A-4147-A177-3AD203B41FA5}">
                      <a16:colId xmlns:a16="http://schemas.microsoft.com/office/drawing/2014/main" val="3313805518"/>
                    </a:ext>
                  </a:extLst>
                </a:gridCol>
                <a:gridCol w="2503000">
                  <a:extLst>
                    <a:ext uri="{9D8B030D-6E8A-4147-A177-3AD203B41FA5}">
                      <a16:colId xmlns:a16="http://schemas.microsoft.com/office/drawing/2014/main" val="1789932494"/>
                    </a:ext>
                  </a:extLst>
                </a:gridCol>
              </a:tblGrid>
              <a:tr h="441777">
                <a:tc>
                  <a:txBody>
                    <a:bodyPr/>
                    <a:lstStyle/>
                    <a:p>
                      <a:pPr algn="ctr">
                        <a:lnSpc>
                          <a:spcPct val="107000"/>
                        </a:lnSpc>
                        <a:spcAft>
                          <a:spcPts val="0"/>
                        </a:spcAft>
                      </a:pPr>
                      <a:r>
                        <a:rPr lang="en-GB" sz="1200">
                          <a:effectLst/>
                        </a:rPr>
                        <a:t>Area of Learning and Development</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1834" marR="51834" marT="0" marB="0"/>
                </a:tc>
                <a:tc>
                  <a:txBody>
                    <a:bodyPr/>
                    <a:lstStyle/>
                    <a:p>
                      <a:pPr algn="ctr">
                        <a:lnSpc>
                          <a:spcPct val="107000"/>
                        </a:lnSpc>
                        <a:spcAft>
                          <a:spcPts val="0"/>
                        </a:spcAft>
                      </a:pPr>
                      <a:r>
                        <a:rPr lang="en-GB" sz="1200">
                          <a:effectLst/>
                        </a:rPr>
                        <a:t>Aspect</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1834" marR="51834" marT="0" marB="0"/>
                </a:tc>
                <a:extLst>
                  <a:ext uri="{0D108BD9-81ED-4DB2-BD59-A6C34878D82A}">
                    <a16:rowId xmlns:a16="http://schemas.microsoft.com/office/drawing/2014/main" val="1557194404"/>
                  </a:ext>
                </a:extLst>
              </a:tr>
              <a:tr h="193258">
                <a:tc gridSpan="2">
                  <a:txBody>
                    <a:bodyPr/>
                    <a:lstStyle/>
                    <a:p>
                      <a:pPr algn="ctr">
                        <a:lnSpc>
                          <a:spcPct val="107000"/>
                        </a:lnSpc>
                        <a:spcAft>
                          <a:spcPts val="0"/>
                        </a:spcAft>
                      </a:pPr>
                      <a:r>
                        <a:rPr lang="en-GB" sz="1100">
                          <a:effectLst/>
                        </a:rPr>
                        <a:t>Prime areas</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1834" marR="51834" marT="0" marB="0"/>
                </a:tc>
                <a:tc hMerge="1">
                  <a:txBody>
                    <a:bodyPr/>
                    <a:lstStyle/>
                    <a:p>
                      <a:endParaRPr lang="en-GB"/>
                    </a:p>
                  </a:txBody>
                  <a:tcPr/>
                </a:tc>
                <a:extLst>
                  <a:ext uri="{0D108BD9-81ED-4DB2-BD59-A6C34878D82A}">
                    <a16:rowId xmlns:a16="http://schemas.microsoft.com/office/drawing/2014/main" val="128630278"/>
                  </a:ext>
                </a:extLst>
              </a:tr>
              <a:tr h="262873">
                <a:tc rowSpan="2">
                  <a:txBody>
                    <a:bodyPr/>
                    <a:lstStyle/>
                    <a:p>
                      <a:pPr>
                        <a:lnSpc>
                          <a:spcPct val="107000"/>
                        </a:lnSpc>
                        <a:spcAft>
                          <a:spcPts val="0"/>
                        </a:spcAft>
                      </a:pPr>
                      <a:r>
                        <a:rPr lang="en-GB" sz="900">
                          <a:effectLst/>
                        </a:rPr>
                        <a:t> </a:t>
                      </a:r>
                      <a:endParaRPr lang="en-GB" sz="800">
                        <a:effectLst/>
                      </a:endParaRPr>
                    </a:p>
                    <a:p>
                      <a:pPr>
                        <a:lnSpc>
                          <a:spcPct val="107000"/>
                        </a:lnSpc>
                        <a:spcAft>
                          <a:spcPts val="0"/>
                        </a:spcAft>
                      </a:pPr>
                      <a:r>
                        <a:rPr lang="en-GB" sz="900">
                          <a:effectLst/>
                        </a:rPr>
                        <a:t>Communication and Language (C&amp;L)</a:t>
                      </a:r>
                      <a:endParaRPr lang="en-GB" sz="800">
                        <a:effectLst/>
                      </a:endParaRPr>
                    </a:p>
                    <a:p>
                      <a:pPr>
                        <a:lnSpc>
                          <a:spcPct val="107000"/>
                        </a:lnSpc>
                        <a:spcAft>
                          <a:spcPts val="0"/>
                        </a:spcAft>
                      </a:pPr>
                      <a:r>
                        <a:rPr lang="en-GB" sz="900">
                          <a:effectLst/>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1834" marR="51834" marT="0" marB="0"/>
                </a:tc>
                <a:tc>
                  <a:txBody>
                    <a:bodyPr/>
                    <a:lstStyle/>
                    <a:p>
                      <a:pPr>
                        <a:lnSpc>
                          <a:spcPct val="107000"/>
                        </a:lnSpc>
                        <a:spcAft>
                          <a:spcPts val="0"/>
                        </a:spcAft>
                      </a:pPr>
                      <a:r>
                        <a:rPr lang="en-GB" sz="900">
                          <a:effectLst/>
                        </a:rPr>
                        <a:t>Listening, Attention and Understanding</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1834" marR="51834" marT="0" marB="0"/>
                </a:tc>
                <a:extLst>
                  <a:ext uri="{0D108BD9-81ED-4DB2-BD59-A6C34878D82A}">
                    <a16:rowId xmlns:a16="http://schemas.microsoft.com/office/drawing/2014/main" val="2410780754"/>
                  </a:ext>
                </a:extLst>
              </a:tr>
              <a:tr h="234166">
                <a:tc vMerge="1">
                  <a:txBody>
                    <a:bodyPr/>
                    <a:lstStyle/>
                    <a:p>
                      <a:endParaRPr lang="en-GB"/>
                    </a:p>
                  </a:txBody>
                  <a:tcPr/>
                </a:tc>
                <a:tc>
                  <a:txBody>
                    <a:bodyPr/>
                    <a:lstStyle/>
                    <a:p>
                      <a:pPr>
                        <a:lnSpc>
                          <a:spcPct val="107000"/>
                        </a:lnSpc>
                        <a:spcAft>
                          <a:spcPts val="0"/>
                        </a:spcAft>
                      </a:pPr>
                      <a:r>
                        <a:rPr lang="en-GB" sz="900">
                          <a:effectLst/>
                        </a:rPr>
                        <a:t>Speaking</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1834" marR="51834" marT="0" marB="0"/>
                </a:tc>
                <a:extLst>
                  <a:ext uri="{0D108BD9-81ED-4DB2-BD59-A6C34878D82A}">
                    <a16:rowId xmlns:a16="http://schemas.microsoft.com/office/drawing/2014/main" val="1288897585"/>
                  </a:ext>
                </a:extLst>
              </a:tr>
              <a:tr h="231694">
                <a:tc rowSpan="3">
                  <a:txBody>
                    <a:bodyPr/>
                    <a:lstStyle/>
                    <a:p>
                      <a:pPr>
                        <a:lnSpc>
                          <a:spcPct val="107000"/>
                        </a:lnSpc>
                        <a:spcAft>
                          <a:spcPts val="0"/>
                        </a:spcAft>
                      </a:pPr>
                      <a:r>
                        <a:rPr lang="en-GB" sz="900" dirty="0">
                          <a:effectLst/>
                        </a:rPr>
                        <a:t> </a:t>
                      </a:r>
                      <a:endParaRPr lang="en-GB" sz="800" dirty="0">
                        <a:effectLst/>
                      </a:endParaRPr>
                    </a:p>
                    <a:p>
                      <a:pPr>
                        <a:lnSpc>
                          <a:spcPct val="107000"/>
                        </a:lnSpc>
                        <a:spcAft>
                          <a:spcPts val="0"/>
                        </a:spcAft>
                      </a:pPr>
                      <a:r>
                        <a:rPr lang="en-GB" sz="900" dirty="0">
                          <a:effectLst/>
                        </a:rPr>
                        <a:t>Personal, Social and Emotional Development (PSED) </a:t>
                      </a:r>
                      <a:endParaRPr lang="en-GB" sz="800" dirty="0">
                        <a:effectLst/>
                      </a:endParaRPr>
                    </a:p>
                    <a:p>
                      <a:pPr>
                        <a:lnSpc>
                          <a:spcPct val="107000"/>
                        </a:lnSpc>
                        <a:spcAft>
                          <a:spcPts val="0"/>
                        </a:spcAft>
                      </a:pPr>
                      <a:r>
                        <a:rPr lang="en-GB" sz="900" dirty="0">
                          <a:effectLst/>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1834" marR="51834" marT="0" marB="0"/>
                </a:tc>
                <a:tc>
                  <a:txBody>
                    <a:bodyPr/>
                    <a:lstStyle/>
                    <a:p>
                      <a:pPr>
                        <a:lnSpc>
                          <a:spcPct val="107000"/>
                        </a:lnSpc>
                        <a:spcAft>
                          <a:spcPts val="0"/>
                        </a:spcAft>
                      </a:pPr>
                      <a:r>
                        <a:rPr lang="en-GB" sz="900">
                          <a:effectLst/>
                        </a:rPr>
                        <a:t>Self-Regulation</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1834" marR="51834" marT="0" marB="0"/>
                </a:tc>
                <a:extLst>
                  <a:ext uri="{0D108BD9-81ED-4DB2-BD59-A6C34878D82A}">
                    <a16:rowId xmlns:a16="http://schemas.microsoft.com/office/drawing/2014/main" val="3753892092"/>
                  </a:ext>
                </a:extLst>
              </a:tr>
              <a:tr h="228469">
                <a:tc vMerge="1">
                  <a:txBody>
                    <a:bodyPr/>
                    <a:lstStyle/>
                    <a:p>
                      <a:endParaRPr lang="en-GB"/>
                    </a:p>
                  </a:txBody>
                  <a:tcPr/>
                </a:tc>
                <a:tc>
                  <a:txBody>
                    <a:bodyPr/>
                    <a:lstStyle/>
                    <a:p>
                      <a:pPr>
                        <a:lnSpc>
                          <a:spcPct val="107000"/>
                        </a:lnSpc>
                        <a:spcAft>
                          <a:spcPts val="0"/>
                        </a:spcAft>
                      </a:pPr>
                      <a:r>
                        <a:rPr lang="en-GB" sz="900">
                          <a:effectLst/>
                        </a:rPr>
                        <a:t>Managing Self</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1834" marR="51834" marT="0" marB="0"/>
                </a:tc>
                <a:extLst>
                  <a:ext uri="{0D108BD9-81ED-4DB2-BD59-A6C34878D82A}">
                    <a16:rowId xmlns:a16="http://schemas.microsoft.com/office/drawing/2014/main" val="45402861"/>
                  </a:ext>
                </a:extLst>
              </a:tr>
              <a:tr h="230082">
                <a:tc vMerge="1">
                  <a:txBody>
                    <a:bodyPr/>
                    <a:lstStyle/>
                    <a:p>
                      <a:endParaRPr lang="en-GB"/>
                    </a:p>
                  </a:txBody>
                  <a:tcPr/>
                </a:tc>
                <a:tc>
                  <a:txBody>
                    <a:bodyPr/>
                    <a:lstStyle/>
                    <a:p>
                      <a:pPr>
                        <a:lnSpc>
                          <a:spcPct val="107000"/>
                        </a:lnSpc>
                        <a:spcAft>
                          <a:spcPts val="0"/>
                        </a:spcAft>
                      </a:pPr>
                      <a:r>
                        <a:rPr lang="en-GB" sz="900">
                          <a:effectLst/>
                        </a:rPr>
                        <a:t>Building Relationships</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1834" marR="51834" marT="0" marB="0"/>
                </a:tc>
                <a:extLst>
                  <a:ext uri="{0D108BD9-81ED-4DB2-BD59-A6C34878D82A}">
                    <a16:rowId xmlns:a16="http://schemas.microsoft.com/office/drawing/2014/main" val="1187609278"/>
                  </a:ext>
                </a:extLst>
              </a:tr>
              <a:tr h="218792">
                <a:tc rowSpan="2">
                  <a:txBody>
                    <a:bodyPr/>
                    <a:lstStyle/>
                    <a:p>
                      <a:pPr>
                        <a:lnSpc>
                          <a:spcPct val="107000"/>
                        </a:lnSpc>
                        <a:spcAft>
                          <a:spcPts val="0"/>
                        </a:spcAft>
                      </a:pPr>
                      <a:r>
                        <a:rPr lang="en-GB" sz="900">
                          <a:effectLst/>
                        </a:rPr>
                        <a:t> </a:t>
                      </a:r>
                      <a:endParaRPr lang="en-GB" sz="800">
                        <a:effectLst/>
                      </a:endParaRPr>
                    </a:p>
                    <a:p>
                      <a:pPr>
                        <a:lnSpc>
                          <a:spcPct val="107000"/>
                        </a:lnSpc>
                        <a:spcAft>
                          <a:spcPts val="0"/>
                        </a:spcAft>
                      </a:pPr>
                      <a:r>
                        <a:rPr lang="en-GB" sz="900">
                          <a:effectLst/>
                        </a:rPr>
                        <a:t>Physical Development </a:t>
                      </a:r>
                      <a:endParaRPr lang="en-GB" sz="800">
                        <a:effectLst/>
                      </a:endParaRPr>
                    </a:p>
                    <a:p>
                      <a:pPr>
                        <a:lnSpc>
                          <a:spcPct val="107000"/>
                        </a:lnSpc>
                        <a:spcAft>
                          <a:spcPts val="0"/>
                        </a:spcAft>
                      </a:pPr>
                      <a:r>
                        <a:rPr lang="en-GB" sz="900">
                          <a:effectLst/>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1834" marR="51834" marT="0" marB="0"/>
                </a:tc>
                <a:tc>
                  <a:txBody>
                    <a:bodyPr/>
                    <a:lstStyle/>
                    <a:p>
                      <a:pPr>
                        <a:lnSpc>
                          <a:spcPct val="107000"/>
                        </a:lnSpc>
                        <a:spcAft>
                          <a:spcPts val="0"/>
                        </a:spcAft>
                      </a:pPr>
                      <a:r>
                        <a:rPr lang="en-GB" sz="900">
                          <a:effectLst/>
                        </a:rPr>
                        <a:t>Gross Motor Skills</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1834" marR="51834" marT="0" marB="0"/>
                </a:tc>
                <a:extLst>
                  <a:ext uri="{0D108BD9-81ED-4DB2-BD59-A6C34878D82A}">
                    <a16:rowId xmlns:a16="http://schemas.microsoft.com/office/drawing/2014/main" val="2422199280"/>
                  </a:ext>
                </a:extLst>
              </a:tr>
              <a:tr h="278248">
                <a:tc vMerge="1">
                  <a:txBody>
                    <a:bodyPr/>
                    <a:lstStyle/>
                    <a:p>
                      <a:endParaRPr lang="en-GB"/>
                    </a:p>
                  </a:txBody>
                  <a:tcPr/>
                </a:tc>
                <a:tc>
                  <a:txBody>
                    <a:bodyPr/>
                    <a:lstStyle/>
                    <a:p>
                      <a:pPr>
                        <a:lnSpc>
                          <a:spcPct val="107000"/>
                        </a:lnSpc>
                        <a:spcAft>
                          <a:spcPts val="0"/>
                        </a:spcAft>
                      </a:pPr>
                      <a:r>
                        <a:rPr lang="en-GB" sz="900">
                          <a:effectLst/>
                        </a:rPr>
                        <a:t>Fine Motor Skills</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1834" marR="51834" marT="0" marB="0"/>
                </a:tc>
                <a:extLst>
                  <a:ext uri="{0D108BD9-81ED-4DB2-BD59-A6C34878D82A}">
                    <a16:rowId xmlns:a16="http://schemas.microsoft.com/office/drawing/2014/main" val="868627141"/>
                  </a:ext>
                </a:extLst>
              </a:tr>
              <a:tr h="193258">
                <a:tc gridSpan="2">
                  <a:txBody>
                    <a:bodyPr/>
                    <a:lstStyle/>
                    <a:p>
                      <a:pPr algn="ctr">
                        <a:lnSpc>
                          <a:spcPct val="107000"/>
                        </a:lnSpc>
                        <a:spcAft>
                          <a:spcPts val="0"/>
                        </a:spcAft>
                      </a:pPr>
                      <a:r>
                        <a:rPr lang="en-GB" sz="1100">
                          <a:effectLst/>
                        </a:rPr>
                        <a:t>Specific areas</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1834" marR="51834" marT="0" marB="0"/>
                </a:tc>
                <a:tc hMerge="1">
                  <a:txBody>
                    <a:bodyPr/>
                    <a:lstStyle/>
                    <a:p>
                      <a:endParaRPr lang="en-GB"/>
                    </a:p>
                  </a:txBody>
                  <a:tcPr/>
                </a:tc>
                <a:extLst>
                  <a:ext uri="{0D108BD9-81ED-4DB2-BD59-A6C34878D82A}">
                    <a16:rowId xmlns:a16="http://schemas.microsoft.com/office/drawing/2014/main" val="4164921786"/>
                  </a:ext>
                </a:extLst>
              </a:tr>
              <a:tr h="220405">
                <a:tc rowSpan="3">
                  <a:txBody>
                    <a:bodyPr/>
                    <a:lstStyle/>
                    <a:p>
                      <a:pPr>
                        <a:lnSpc>
                          <a:spcPct val="107000"/>
                        </a:lnSpc>
                        <a:spcAft>
                          <a:spcPts val="0"/>
                        </a:spcAft>
                      </a:pPr>
                      <a:r>
                        <a:rPr lang="en-GB" sz="900" dirty="0">
                          <a:effectLst/>
                        </a:rPr>
                        <a:t> </a:t>
                      </a:r>
                      <a:endParaRPr lang="en-GB" sz="800" dirty="0">
                        <a:effectLst/>
                      </a:endParaRPr>
                    </a:p>
                    <a:p>
                      <a:pPr>
                        <a:lnSpc>
                          <a:spcPct val="107000"/>
                        </a:lnSpc>
                        <a:spcAft>
                          <a:spcPts val="0"/>
                        </a:spcAft>
                      </a:pPr>
                      <a:br>
                        <a:rPr lang="en-GB" sz="900" dirty="0">
                          <a:effectLst/>
                        </a:rPr>
                      </a:br>
                      <a:r>
                        <a:rPr lang="en-GB" sz="900" dirty="0">
                          <a:effectLst/>
                        </a:rPr>
                        <a:t>Literacy</a:t>
                      </a:r>
                      <a:endParaRPr lang="en-GB" sz="800" dirty="0">
                        <a:effectLst/>
                      </a:endParaRPr>
                    </a:p>
                    <a:p>
                      <a:pPr>
                        <a:lnSpc>
                          <a:spcPct val="107000"/>
                        </a:lnSpc>
                        <a:spcAft>
                          <a:spcPts val="0"/>
                        </a:spcAft>
                      </a:pPr>
                      <a:r>
                        <a:rPr lang="en-GB" sz="900" dirty="0">
                          <a:effectLst/>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1834" marR="51834" marT="0" marB="0"/>
                </a:tc>
                <a:tc>
                  <a:txBody>
                    <a:bodyPr/>
                    <a:lstStyle/>
                    <a:p>
                      <a:pPr>
                        <a:lnSpc>
                          <a:spcPct val="107000"/>
                        </a:lnSpc>
                        <a:spcAft>
                          <a:spcPts val="0"/>
                        </a:spcAft>
                      </a:pPr>
                      <a:r>
                        <a:rPr lang="en-GB" sz="900">
                          <a:effectLst/>
                        </a:rPr>
                        <a:t>Comprehension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1834" marR="51834" marT="0" marB="0"/>
                </a:tc>
                <a:extLst>
                  <a:ext uri="{0D108BD9-81ED-4DB2-BD59-A6C34878D82A}">
                    <a16:rowId xmlns:a16="http://schemas.microsoft.com/office/drawing/2014/main" val="2628612779"/>
                  </a:ext>
                </a:extLst>
              </a:tr>
              <a:tr h="308030">
                <a:tc vMerge="1">
                  <a:txBody>
                    <a:bodyPr/>
                    <a:lstStyle/>
                    <a:p>
                      <a:endParaRPr lang="en-GB"/>
                    </a:p>
                  </a:txBody>
                  <a:tcPr/>
                </a:tc>
                <a:tc>
                  <a:txBody>
                    <a:bodyPr/>
                    <a:lstStyle/>
                    <a:p>
                      <a:pPr>
                        <a:lnSpc>
                          <a:spcPct val="107000"/>
                        </a:lnSpc>
                        <a:spcAft>
                          <a:spcPts val="0"/>
                        </a:spcAft>
                      </a:pPr>
                      <a:r>
                        <a:rPr lang="en-GB" sz="900">
                          <a:effectLst/>
                        </a:rPr>
                        <a:t>Word Reading</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1834" marR="51834" marT="0" marB="0"/>
                </a:tc>
                <a:extLst>
                  <a:ext uri="{0D108BD9-81ED-4DB2-BD59-A6C34878D82A}">
                    <a16:rowId xmlns:a16="http://schemas.microsoft.com/office/drawing/2014/main" val="1032801114"/>
                  </a:ext>
                </a:extLst>
              </a:tr>
              <a:tr h="205890">
                <a:tc vMerge="1">
                  <a:txBody>
                    <a:bodyPr/>
                    <a:lstStyle/>
                    <a:p>
                      <a:endParaRPr lang="en-GB"/>
                    </a:p>
                  </a:txBody>
                  <a:tcPr/>
                </a:tc>
                <a:tc>
                  <a:txBody>
                    <a:bodyPr/>
                    <a:lstStyle/>
                    <a:p>
                      <a:pPr>
                        <a:lnSpc>
                          <a:spcPct val="107000"/>
                        </a:lnSpc>
                        <a:spcAft>
                          <a:spcPts val="0"/>
                        </a:spcAft>
                      </a:pPr>
                      <a:r>
                        <a:rPr lang="en-GB" sz="900">
                          <a:effectLst/>
                        </a:rPr>
                        <a:t>Writing</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1834" marR="51834" marT="0" marB="0"/>
                </a:tc>
                <a:extLst>
                  <a:ext uri="{0D108BD9-81ED-4DB2-BD59-A6C34878D82A}">
                    <a16:rowId xmlns:a16="http://schemas.microsoft.com/office/drawing/2014/main" val="2181785027"/>
                  </a:ext>
                </a:extLst>
              </a:tr>
              <a:tr h="231694">
                <a:tc rowSpan="2">
                  <a:txBody>
                    <a:bodyPr/>
                    <a:lstStyle/>
                    <a:p>
                      <a:pPr>
                        <a:lnSpc>
                          <a:spcPct val="107000"/>
                        </a:lnSpc>
                        <a:spcAft>
                          <a:spcPts val="0"/>
                        </a:spcAft>
                      </a:pPr>
                      <a:r>
                        <a:rPr lang="en-GB" sz="900">
                          <a:effectLst/>
                        </a:rPr>
                        <a:t> </a:t>
                      </a:r>
                      <a:endParaRPr lang="en-GB" sz="800">
                        <a:effectLst/>
                      </a:endParaRPr>
                    </a:p>
                    <a:p>
                      <a:pPr>
                        <a:lnSpc>
                          <a:spcPct val="107000"/>
                        </a:lnSpc>
                        <a:spcAft>
                          <a:spcPts val="0"/>
                        </a:spcAft>
                      </a:pPr>
                      <a:r>
                        <a:rPr lang="en-GB" sz="900">
                          <a:effectLst/>
                        </a:rPr>
                        <a:t>Mathematics</a:t>
                      </a:r>
                      <a:endParaRPr lang="en-GB" sz="800">
                        <a:effectLst/>
                      </a:endParaRPr>
                    </a:p>
                    <a:p>
                      <a:pPr>
                        <a:lnSpc>
                          <a:spcPct val="107000"/>
                        </a:lnSpc>
                        <a:spcAft>
                          <a:spcPts val="0"/>
                        </a:spcAft>
                      </a:pPr>
                      <a:r>
                        <a:rPr lang="en-GB" sz="900">
                          <a:effectLst/>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1834" marR="51834" marT="0" marB="0"/>
                </a:tc>
                <a:tc>
                  <a:txBody>
                    <a:bodyPr/>
                    <a:lstStyle/>
                    <a:p>
                      <a:pPr>
                        <a:lnSpc>
                          <a:spcPct val="107000"/>
                        </a:lnSpc>
                        <a:spcAft>
                          <a:spcPts val="0"/>
                        </a:spcAft>
                      </a:pPr>
                      <a:r>
                        <a:rPr lang="en-GB" sz="900">
                          <a:effectLst/>
                        </a:rPr>
                        <a:t>Number</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1834" marR="51834" marT="0" marB="0"/>
                </a:tc>
                <a:extLst>
                  <a:ext uri="{0D108BD9-81ED-4DB2-BD59-A6C34878D82A}">
                    <a16:rowId xmlns:a16="http://schemas.microsoft.com/office/drawing/2014/main" val="1482387962"/>
                  </a:ext>
                </a:extLst>
              </a:tr>
              <a:tr h="265346">
                <a:tc vMerge="1">
                  <a:txBody>
                    <a:bodyPr/>
                    <a:lstStyle/>
                    <a:p>
                      <a:endParaRPr lang="en-GB"/>
                    </a:p>
                  </a:txBody>
                  <a:tcPr/>
                </a:tc>
                <a:tc>
                  <a:txBody>
                    <a:bodyPr/>
                    <a:lstStyle/>
                    <a:p>
                      <a:pPr>
                        <a:lnSpc>
                          <a:spcPct val="107000"/>
                        </a:lnSpc>
                        <a:spcAft>
                          <a:spcPts val="0"/>
                        </a:spcAft>
                      </a:pPr>
                      <a:r>
                        <a:rPr lang="en-GB" sz="900">
                          <a:effectLst/>
                        </a:rPr>
                        <a:t>Numerical Patterns</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1834" marR="51834" marT="0" marB="0"/>
                </a:tc>
                <a:extLst>
                  <a:ext uri="{0D108BD9-81ED-4DB2-BD59-A6C34878D82A}">
                    <a16:rowId xmlns:a16="http://schemas.microsoft.com/office/drawing/2014/main" val="3235934002"/>
                  </a:ext>
                </a:extLst>
              </a:tr>
              <a:tr h="273087">
                <a:tc rowSpan="3">
                  <a:txBody>
                    <a:bodyPr/>
                    <a:lstStyle/>
                    <a:p>
                      <a:pPr>
                        <a:lnSpc>
                          <a:spcPct val="107000"/>
                        </a:lnSpc>
                        <a:spcAft>
                          <a:spcPts val="0"/>
                        </a:spcAft>
                      </a:pPr>
                      <a:r>
                        <a:rPr lang="en-GB" sz="900">
                          <a:effectLst/>
                        </a:rPr>
                        <a:t> </a:t>
                      </a:r>
                      <a:endParaRPr lang="en-GB" sz="800">
                        <a:effectLst/>
                      </a:endParaRPr>
                    </a:p>
                    <a:p>
                      <a:pPr>
                        <a:lnSpc>
                          <a:spcPct val="107000"/>
                        </a:lnSpc>
                        <a:spcAft>
                          <a:spcPts val="0"/>
                        </a:spcAft>
                      </a:pPr>
                      <a:r>
                        <a:rPr lang="en-GB" sz="900">
                          <a:effectLst/>
                        </a:rPr>
                        <a:t> </a:t>
                      </a:r>
                      <a:endParaRPr lang="en-GB" sz="800">
                        <a:effectLst/>
                      </a:endParaRPr>
                    </a:p>
                    <a:p>
                      <a:pPr>
                        <a:lnSpc>
                          <a:spcPct val="107000"/>
                        </a:lnSpc>
                        <a:spcAft>
                          <a:spcPts val="0"/>
                        </a:spcAft>
                      </a:pPr>
                      <a:r>
                        <a:rPr lang="en-GB" sz="900">
                          <a:effectLst/>
                        </a:rPr>
                        <a:t>Understanding the World (UW)</a:t>
                      </a:r>
                      <a:endParaRPr lang="en-GB" sz="800">
                        <a:effectLst/>
                      </a:endParaRPr>
                    </a:p>
                    <a:p>
                      <a:pPr>
                        <a:lnSpc>
                          <a:spcPct val="107000"/>
                        </a:lnSpc>
                        <a:spcAft>
                          <a:spcPts val="0"/>
                        </a:spcAft>
                      </a:pPr>
                      <a:r>
                        <a:rPr lang="en-GB" sz="900">
                          <a:effectLst/>
                        </a:rPr>
                        <a:t> </a:t>
                      </a:r>
                      <a:endParaRPr lang="en-GB" sz="800">
                        <a:effectLst/>
                      </a:endParaRPr>
                    </a:p>
                    <a:p>
                      <a:pPr>
                        <a:lnSpc>
                          <a:spcPct val="107000"/>
                        </a:lnSpc>
                        <a:spcAft>
                          <a:spcPts val="0"/>
                        </a:spcAft>
                      </a:pPr>
                      <a:r>
                        <a:rPr lang="en-GB" sz="900">
                          <a:effectLst/>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1834" marR="51834" marT="0" marB="0"/>
                </a:tc>
                <a:tc>
                  <a:txBody>
                    <a:bodyPr/>
                    <a:lstStyle/>
                    <a:p>
                      <a:pPr>
                        <a:lnSpc>
                          <a:spcPct val="107000"/>
                        </a:lnSpc>
                        <a:spcAft>
                          <a:spcPts val="0"/>
                        </a:spcAft>
                      </a:pPr>
                      <a:r>
                        <a:rPr lang="en-GB" sz="900">
                          <a:effectLst/>
                        </a:rPr>
                        <a:t>Past and Present</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1834" marR="51834" marT="0" marB="0"/>
                </a:tc>
                <a:extLst>
                  <a:ext uri="{0D108BD9-81ED-4DB2-BD59-A6C34878D82A}">
                    <a16:rowId xmlns:a16="http://schemas.microsoft.com/office/drawing/2014/main" val="1176145024"/>
                  </a:ext>
                </a:extLst>
              </a:tr>
              <a:tr h="299428">
                <a:tc vMerge="1">
                  <a:txBody>
                    <a:bodyPr/>
                    <a:lstStyle/>
                    <a:p>
                      <a:endParaRPr lang="en-GB"/>
                    </a:p>
                  </a:txBody>
                  <a:tcPr/>
                </a:tc>
                <a:tc>
                  <a:txBody>
                    <a:bodyPr/>
                    <a:lstStyle/>
                    <a:p>
                      <a:pPr>
                        <a:lnSpc>
                          <a:spcPct val="107000"/>
                        </a:lnSpc>
                        <a:spcAft>
                          <a:spcPts val="0"/>
                        </a:spcAft>
                      </a:pPr>
                      <a:r>
                        <a:rPr lang="en-GB" sz="900">
                          <a:effectLst/>
                        </a:rPr>
                        <a:t>People, Culture and Communities</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1834" marR="51834" marT="0" marB="0"/>
                </a:tc>
                <a:extLst>
                  <a:ext uri="{0D108BD9-81ED-4DB2-BD59-A6C34878D82A}">
                    <a16:rowId xmlns:a16="http://schemas.microsoft.com/office/drawing/2014/main" val="109401998"/>
                  </a:ext>
                </a:extLst>
              </a:tr>
              <a:tr h="255885">
                <a:tc vMerge="1">
                  <a:txBody>
                    <a:bodyPr/>
                    <a:lstStyle/>
                    <a:p>
                      <a:endParaRPr lang="en-GB"/>
                    </a:p>
                  </a:txBody>
                  <a:tcPr/>
                </a:tc>
                <a:tc>
                  <a:txBody>
                    <a:bodyPr/>
                    <a:lstStyle/>
                    <a:p>
                      <a:pPr>
                        <a:lnSpc>
                          <a:spcPct val="107000"/>
                        </a:lnSpc>
                        <a:spcAft>
                          <a:spcPts val="0"/>
                        </a:spcAft>
                      </a:pPr>
                      <a:r>
                        <a:rPr lang="en-GB" sz="900">
                          <a:effectLst/>
                        </a:rPr>
                        <a:t>The Natural World</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1834" marR="51834" marT="0" marB="0"/>
                </a:tc>
                <a:extLst>
                  <a:ext uri="{0D108BD9-81ED-4DB2-BD59-A6C34878D82A}">
                    <a16:rowId xmlns:a16="http://schemas.microsoft.com/office/drawing/2014/main" val="4117042328"/>
                  </a:ext>
                </a:extLst>
              </a:tr>
              <a:tr h="223630">
                <a:tc rowSpan="2">
                  <a:txBody>
                    <a:bodyPr/>
                    <a:lstStyle/>
                    <a:p>
                      <a:pPr>
                        <a:lnSpc>
                          <a:spcPct val="107000"/>
                        </a:lnSpc>
                        <a:spcAft>
                          <a:spcPts val="0"/>
                        </a:spcAft>
                      </a:pPr>
                      <a:r>
                        <a:rPr lang="en-GB" sz="900">
                          <a:effectLst/>
                        </a:rPr>
                        <a:t> </a:t>
                      </a:r>
                      <a:endParaRPr lang="en-GB" sz="800">
                        <a:effectLst/>
                      </a:endParaRPr>
                    </a:p>
                    <a:p>
                      <a:pPr>
                        <a:lnSpc>
                          <a:spcPct val="107000"/>
                        </a:lnSpc>
                        <a:spcAft>
                          <a:spcPts val="0"/>
                        </a:spcAft>
                      </a:pPr>
                      <a:r>
                        <a:rPr lang="en-GB" sz="900">
                          <a:effectLst/>
                        </a:rPr>
                        <a:t>Expressive Arts and Design (EAD)</a:t>
                      </a:r>
                      <a:endParaRPr lang="en-GB" sz="800">
                        <a:effectLst/>
                      </a:endParaRPr>
                    </a:p>
                    <a:p>
                      <a:pPr>
                        <a:lnSpc>
                          <a:spcPct val="107000"/>
                        </a:lnSpc>
                        <a:spcAft>
                          <a:spcPts val="0"/>
                        </a:spcAft>
                      </a:pPr>
                      <a:r>
                        <a:rPr lang="en-GB" sz="900">
                          <a:effectLst/>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1834" marR="51834" marT="0" marB="0"/>
                </a:tc>
                <a:tc>
                  <a:txBody>
                    <a:bodyPr/>
                    <a:lstStyle/>
                    <a:p>
                      <a:pPr>
                        <a:lnSpc>
                          <a:spcPct val="107000"/>
                        </a:lnSpc>
                        <a:spcAft>
                          <a:spcPts val="0"/>
                        </a:spcAft>
                      </a:pPr>
                      <a:r>
                        <a:rPr lang="en-GB" sz="900">
                          <a:effectLst/>
                        </a:rPr>
                        <a:t>Creating with Materials</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1834" marR="51834" marT="0" marB="0"/>
                </a:tc>
                <a:extLst>
                  <a:ext uri="{0D108BD9-81ED-4DB2-BD59-A6C34878D82A}">
                    <a16:rowId xmlns:a16="http://schemas.microsoft.com/office/drawing/2014/main" val="570996685"/>
                  </a:ext>
                </a:extLst>
              </a:tr>
              <a:tr h="273409">
                <a:tc vMerge="1">
                  <a:txBody>
                    <a:bodyPr/>
                    <a:lstStyle/>
                    <a:p>
                      <a:endParaRPr lang="en-GB"/>
                    </a:p>
                  </a:txBody>
                  <a:tcPr/>
                </a:tc>
                <a:tc>
                  <a:txBody>
                    <a:bodyPr/>
                    <a:lstStyle/>
                    <a:p>
                      <a:pPr>
                        <a:lnSpc>
                          <a:spcPct val="107000"/>
                        </a:lnSpc>
                        <a:spcAft>
                          <a:spcPts val="0"/>
                        </a:spcAft>
                      </a:pPr>
                      <a:r>
                        <a:rPr lang="en-GB" sz="900" dirty="0">
                          <a:effectLst/>
                        </a:rPr>
                        <a:t>Being Imaginative and Expressive</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1834" marR="51834" marT="0" marB="0"/>
                </a:tc>
                <a:extLst>
                  <a:ext uri="{0D108BD9-81ED-4DB2-BD59-A6C34878D82A}">
                    <a16:rowId xmlns:a16="http://schemas.microsoft.com/office/drawing/2014/main" val="2243864672"/>
                  </a:ext>
                </a:extLst>
              </a:tr>
            </a:tbl>
          </a:graphicData>
        </a:graphic>
      </p:graphicFrame>
    </p:spTree>
    <p:extLst>
      <p:ext uri="{BB962C8B-B14F-4D97-AF65-F5344CB8AC3E}">
        <p14:creationId xmlns:p14="http://schemas.microsoft.com/office/powerpoint/2010/main" val="33546920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t>What are we working towards?</a:t>
            </a:r>
          </a:p>
        </p:txBody>
      </p:sp>
      <p:sp>
        <p:nvSpPr>
          <p:cNvPr id="3" name="TextBox 2"/>
          <p:cNvSpPr txBox="1"/>
          <p:nvPr/>
        </p:nvSpPr>
        <p:spPr>
          <a:xfrm>
            <a:off x="611560" y="1417638"/>
            <a:ext cx="7920880" cy="4154984"/>
          </a:xfrm>
          <a:prstGeom prst="rect">
            <a:avLst/>
          </a:prstGeom>
          <a:noFill/>
        </p:spPr>
        <p:txBody>
          <a:bodyPr wrap="square" rtlCol="0">
            <a:spAutoFit/>
          </a:bodyPr>
          <a:lstStyle/>
          <a:p>
            <a:r>
              <a:rPr lang="en-GB" sz="2400" dirty="0"/>
              <a:t>By the end of Reception, we aim for children to achieve the Early Learning Goal for each area of learning. </a:t>
            </a:r>
          </a:p>
          <a:p>
            <a:endParaRPr lang="en-GB" sz="2400" dirty="0"/>
          </a:p>
          <a:p>
            <a:r>
              <a:rPr lang="en-GB" sz="2400" dirty="0">
                <a:hlinkClick r:id="rId2"/>
              </a:rPr>
              <a:t>Statutory Framework for the Early Years Foundation Stage</a:t>
            </a:r>
            <a:endParaRPr lang="en-GB" sz="2400" dirty="0"/>
          </a:p>
          <a:p>
            <a:r>
              <a:rPr lang="en-GB" sz="2400" dirty="0"/>
              <a:t>This link will take you to the official Early Years objectives document. </a:t>
            </a:r>
          </a:p>
          <a:p>
            <a:endParaRPr lang="en-GB" sz="2400" dirty="0"/>
          </a:p>
          <a:p>
            <a:r>
              <a:rPr lang="en-GB" sz="2400" dirty="0">
                <a:hlinkClick r:id="rId3"/>
              </a:rPr>
              <a:t>Development Matters- Non-Statutory Curriculum Guidance  </a:t>
            </a:r>
            <a:r>
              <a:rPr lang="en-GB" sz="2400" dirty="0"/>
              <a:t>This will take you to a booklet which outlines Early learning objectives for each age stage. </a:t>
            </a:r>
          </a:p>
          <a:p>
            <a:endParaRPr lang="en-GB" sz="2400" dirty="0"/>
          </a:p>
        </p:txBody>
      </p:sp>
    </p:spTree>
    <p:extLst>
      <p:ext uri="{BB962C8B-B14F-4D97-AF65-F5344CB8AC3E}">
        <p14:creationId xmlns:p14="http://schemas.microsoft.com/office/powerpoint/2010/main" val="23322578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4584" y="54562"/>
            <a:ext cx="8229600" cy="1143000"/>
          </a:xfrm>
        </p:spPr>
        <p:txBody>
          <a:bodyPr/>
          <a:lstStyle/>
          <a:p>
            <a:r>
              <a:rPr lang="en-GB" dirty="0"/>
              <a:t>Communication and Language</a:t>
            </a:r>
          </a:p>
        </p:txBody>
      </p:sp>
      <p:sp>
        <p:nvSpPr>
          <p:cNvPr id="3" name="TextBox 2"/>
          <p:cNvSpPr txBox="1"/>
          <p:nvPr/>
        </p:nvSpPr>
        <p:spPr>
          <a:xfrm>
            <a:off x="795444" y="1266128"/>
            <a:ext cx="7776864" cy="923330"/>
          </a:xfrm>
          <a:prstGeom prst="rect">
            <a:avLst/>
          </a:prstGeom>
          <a:noFill/>
        </p:spPr>
        <p:txBody>
          <a:bodyPr wrap="square" rtlCol="0">
            <a:spAutoFit/>
          </a:bodyPr>
          <a:lstStyle/>
          <a:p>
            <a:r>
              <a:rPr lang="en-GB" dirty="0"/>
              <a:t>“The development of children’s spoken language underpins all seven areas of learning and development.”</a:t>
            </a:r>
          </a:p>
          <a:p>
            <a:r>
              <a:rPr lang="en-GB" dirty="0"/>
              <a:t>- Statutory Framework for the Early Years Foundation Stage, 2021</a:t>
            </a:r>
          </a:p>
        </p:txBody>
      </p:sp>
      <p:sp>
        <p:nvSpPr>
          <p:cNvPr id="4" name="Rounded Rectangle 3"/>
          <p:cNvSpPr/>
          <p:nvPr/>
        </p:nvSpPr>
        <p:spPr>
          <a:xfrm>
            <a:off x="680952" y="1095127"/>
            <a:ext cx="7776864" cy="1186838"/>
          </a:xfrm>
          <a:prstGeom prst="roundRect">
            <a:avLst/>
          </a:prstGeom>
          <a:no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rotWithShape="1">
          <a:blip r:embed="rId2"/>
          <a:srcRect t="11417"/>
          <a:stretch/>
        </p:blipFill>
        <p:spPr>
          <a:xfrm>
            <a:off x="1445657" y="2420888"/>
            <a:ext cx="6476438" cy="2056153"/>
          </a:xfrm>
          <a:prstGeom prst="rect">
            <a:avLst/>
          </a:prstGeom>
        </p:spPr>
      </p:pic>
      <p:pic>
        <p:nvPicPr>
          <p:cNvPr id="6" name="Picture 5"/>
          <p:cNvPicPr>
            <a:picLocks noChangeAspect="1"/>
          </p:cNvPicPr>
          <p:nvPr/>
        </p:nvPicPr>
        <p:blipFill>
          <a:blip r:embed="rId3"/>
          <a:stretch>
            <a:fillRect/>
          </a:stretch>
        </p:blipFill>
        <p:spPr>
          <a:xfrm>
            <a:off x="1445657" y="4513528"/>
            <a:ext cx="6476438" cy="2232248"/>
          </a:xfrm>
          <a:prstGeom prst="rect">
            <a:avLst/>
          </a:prstGeom>
        </p:spPr>
      </p:pic>
    </p:spTree>
    <p:extLst>
      <p:ext uri="{BB962C8B-B14F-4D97-AF65-F5344CB8AC3E}">
        <p14:creationId xmlns:p14="http://schemas.microsoft.com/office/powerpoint/2010/main" val="18159290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412776"/>
          </a:xfrm>
        </p:spPr>
        <p:txBody>
          <a:bodyPr>
            <a:normAutofit fontScale="90000"/>
          </a:bodyPr>
          <a:lstStyle/>
          <a:p>
            <a:r>
              <a:rPr lang="en-GB" dirty="0"/>
              <a:t>Personal, Social and Emotional Development </a:t>
            </a:r>
          </a:p>
        </p:txBody>
      </p:sp>
      <p:sp>
        <p:nvSpPr>
          <p:cNvPr id="3" name="Rectangle 2"/>
          <p:cNvSpPr/>
          <p:nvPr/>
        </p:nvSpPr>
        <p:spPr>
          <a:xfrm>
            <a:off x="611560" y="1412776"/>
            <a:ext cx="8229600" cy="1200329"/>
          </a:xfrm>
          <a:prstGeom prst="rect">
            <a:avLst/>
          </a:prstGeom>
        </p:spPr>
        <p:txBody>
          <a:bodyPr wrap="square">
            <a:spAutoFit/>
          </a:bodyPr>
          <a:lstStyle/>
          <a:p>
            <a:r>
              <a:rPr lang="en-GB" dirty="0"/>
              <a:t>“Children’s personal, social and emotional development (PSED) is crucial for children to lead healthy and happy lives, and is fundamental to their cognitive development.”</a:t>
            </a:r>
          </a:p>
          <a:p>
            <a:r>
              <a:rPr lang="en-GB" dirty="0"/>
              <a:t>- Statutory Framework for the Early Years Foundation Stage, 2021</a:t>
            </a:r>
          </a:p>
          <a:p>
            <a:endParaRPr lang="en-GB" dirty="0"/>
          </a:p>
        </p:txBody>
      </p:sp>
      <p:sp>
        <p:nvSpPr>
          <p:cNvPr id="5" name="Rounded Rectangle 4"/>
          <p:cNvSpPr/>
          <p:nvPr/>
        </p:nvSpPr>
        <p:spPr>
          <a:xfrm>
            <a:off x="534380" y="1412776"/>
            <a:ext cx="8383960" cy="936104"/>
          </a:xfrm>
          <a:prstGeom prst="roundRect">
            <a:avLst/>
          </a:prstGeom>
          <a:no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a:blip r:embed="rId2"/>
          <a:stretch>
            <a:fillRect/>
          </a:stretch>
        </p:blipFill>
        <p:spPr>
          <a:xfrm>
            <a:off x="251520" y="2565750"/>
            <a:ext cx="5848350" cy="2087386"/>
          </a:xfrm>
          <a:prstGeom prst="rect">
            <a:avLst/>
          </a:prstGeom>
        </p:spPr>
      </p:pic>
      <p:pic>
        <p:nvPicPr>
          <p:cNvPr id="7" name="Picture 6"/>
          <p:cNvPicPr>
            <a:picLocks noChangeAspect="1"/>
          </p:cNvPicPr>
          <p:nvPr/>
        </p:nvPicPr>
        <p:blipFill>
          <a:blip r:embed="rId3"/>
          <a:stretch>
            <a:fillRect/>
          </a:stretch>
        </p:blipFill>
        <p:spPr>
          <a:xfrm>
            <a:off x="3280470" y="4737914"/>
            <a:ext cx="5638800" cy="2095500"/>
          </a:xfrm>
          <a:prstGeom prst="rect">
            <a:avLst/>
          </a:prstGeom>
        </p:spPr>
      </p:pic>
    </p:spTree>
    <p:extLst>
      <p:ext uri="{BB962C8B-B14F-4D97-AF65-F5344CB8AC3E}">
        <p14:creationId xmlns:p14="http://schemas.microsoft.com/office/powerpoint/2010/main" val="13363367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115616" y="332656"/>
            <a:ext cx="7185461" cy="2304256"/>
          </a:xfrm>
          <a:prstGeom prst="rect">
            <a:avLst/>
          </a:prstGeom>
        </p:spPr>
      </p:pic>
    </p:spTree>
    <p:extLst>
      <p:ext uri="{BB962C8B-B14F-4D97-AF65-F5344CB8AC3E}">
        <p14:creationId xmlns:p14="http://schemas.microsoft.com/office/powerpoint/2010/main" val="35088193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a:t>Physical Development </a:t>
            </a:r>
          </a:p>
        </p:txBody>
      </p:sp>
      <p:sp>
        <p:nvSpPr>
          <p:cNvPr id="3" name="Rectangle 2"/>
          <p:cNvSpPr/>
          <p:nvPr/>
        </p:nvSpPr>
        <p:spPr>
          <a:xfrm>
            <a:off x="297868" y="980728"/>
            <a:ext cx="8568952" cy="923330"/>
          </a:xfrm>
          <a:prstGeom prst="rect">
            <a:avLst/>
          </a:prstGeom>
        </p:spPr>
        <p:txBody>
          <a:bodyPr wrap="square">
            <a:spAutoFit/>
          </a:bodyPr>
          <a:lstStyle/>
          <a:p>
            <a:r>
              <a:rPr lang="en-GB" dirty="0"/>
              <a:t>“Physical activity is vital in children’s all-round development, enabling them to pursue happy, healthy and active lives.”</a:t>
            </a:r>
          </a:p>
          <a:p>
            <a:r>
              <a:rPr lang="en-GB" dirty="0"/>
              <a:t>- Statutory Framework for the Early Years Foundation Stage, 2021</a:t>
            </a:r>
          </a:p>
        </p:txBody>
      </p:sp>
      <p:sp>
        <p:nvSpPr>
          <p:cNvPr id="4" name="Rounded Rectangle 3"/>
          <p:cNvSpPr/>
          <p:nvPr/>
        </p:nvSpPr>
        <p:spPr>
          <a:xfrm>
            <a:off x="273250" y="967954"/>
            <a:ext cx="8423893" cy="936104"/>
          </a:xfrm>
          <a:prstGeom prst="roundRect">
            <a:avLst/>
          </a:prstGeom>
          <a:no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2"/>
          <a:stretch>
            <a:fillRect/>
          </a:stretch>
        </p:blipFill>
        <p:spPr>
          <a:xfrm>
            <a:off x="443282" y="2110954"/>
            <a:ext cx="6072933" cy="1966118"/>
          </a:xfrm>
          <a:prstGeom prst="rect">
            <a:avLst/>
          </a:prstGeom>
        </p:spPr>
      </p:pic>
      <p:pic>
        <p:nvPicPr>
          <p:cNvPr id="6" name="Picture 5"/>
          <p:cNvPicPr>
            <a:picLocks noChangeAspect="1"/>
          </p:cNvPicPr>
          <p:nvPr/>
        </p:nvPicPr>
        <p:blipFill>
          <a:blip r:embed="rId3"/>
          <a:stretch>
            <a:fillRect/>
          </a:stretch>
        </p:blipFill>
        <p:spPr>
          <a:xfrm>
            <a:off x="2411760" y="4283968"/>
            <a:ext cx="6453590" cy="1953344"/>
          </a:xfrm>
          <a:prstGeom prst="rect">
            <a:avLst/>
          </a:prstGeom>
        </p:spPr>
      </p:pic>
    </p:spTree>
    <p:extLst>
      <p:ext uri="{BB962C8B-B14F-4D97-AF65-F5344CB8AC3E}">
        <p14:creationId xmlns:p14="http://schemas.microsoft.com/office/powerpoint/2010/main" val="5081890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DF5521-6DCA-C4BC-6EA3-3224449DB8CF}"/>
              </a:ext>
            </a:extLst>
          </p:cNvPr>
          <p:cNvSpPr>
            <a:spLocks noGrp="1"/>
          </p:cNvSpPr>
          <p:nvPr>
            <p:ph type="title"/>
          </p:nvPr>
        </p:nvSpPr>
        <p:spPr/>
        <p:txBody>
          <a:bodyPr/>
          <a:lstStyle/>
          <a:p>
            <a:r>
              <a:rPr lang="en-GB" dirty="0"/>
              <a:t>Why?</a:t>
            </a:r>
          </a:p>
        </p:txBody>
      </p:sp>
      <p:pic>
        <p:nvPicPr>
          <p:cNvPr id="4" name="Picture 3">
            <a:extLst>
              <a:ext uri="{FF2B5EF4-FFF2-40B4-BE49-F238E27FC236}">
                <a16:creationId xmlns:a16="http://schemas.microsoft.com/office/drawing/2014/main" id="{6ABD53A6-7376-3CE5-8054-DD944BB226E7}"/>
              </a:ext>
            </a:extLst>
          </p:cNvPr>
          <p:cNvPicPr>
            <a:picLocks noChangeAspect="1"/>
          </p:cNvPicPr>
          <p:nvPr/>
        </p:nvPicPr>
        <p:blipFill>
          <a:blip r:embed="rId2"/>
          <a:stretch>
            <a:fillRect/>
          </a:stretch>
        </p:blipFill>
        <p:spPr>
          <a:xfrm>
            <a:off x="107504" y="1124743"/>
            <a:ext cx="4536504" cy="5385515"/>
          </a:xfrm>
          <a:prstGeom prst="rect">
            <a:avLst/>
          </a:prstGeom>
        </p:spPr>
      </p:pic>
      <p:pic>
        <p:nvPicPr>
          <p:cNvPr id="6" name="Picture 5">
            <a:extLst>
              <a:ext uri="{FF2B5EF4-FFF2-40B4-BE49-F238E27FC236}">
                <a16:creationId xmlns:a16="http://schemas.microsoft.com/office/drawing/2014/main" id="{6F0AE049-ECEA-EEF6-DF5D-5694B576ECF1}"/>
              </a:ext>
            </a:extLst>
          </p:cNvPr>
          <p:cNvPicPr>
            <a:picLocks noChangeAspect="1"/>
          </p:cNvPicPr>
          <p:nvPr/>
        </p:nvPicPr>
        <p:blipFill>
          <a:blip r:embed="rId3"/>
          <a:stretch>
            <a:fillRect/>
          </a:stretch>
        </p:blipFill>
        <p:spPr>
          <a:xfrm>
            <a:off x="4849618" y="1878964"/>
            <a:ext cx="4267749" cy="4697013"/>
          </a:xfrm>
          <a:prstGeom prst="rect">
            <a:avLst/>
          </a:prstGeom>
        </p:spPr>
      </p:pic>
    </p:spTree>
    <p:extLst>
      <p:ext uri="{BB962C8B-B14F-4D97-AF65-F5344CB8AC3E}">
        <p14:creationId xmlns:p14="http://schemas.microsoft.com/office/powerpoint/2010/main" val="40390054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a:t>Literacy</a:t>
            </a:r>
          </a:p>
        </p:txBody>
      </p:sp>
      <p:sp>
        <p:nvSpPr>
          <p:cNvPr id="3" name="Rectangle 2"/>
          <p:cNvSpPr/>
          <p:nvPr/>
        </p:nvSpPr>
        <p:spPr>
          <a:xfrm>
            <a:off x="1377988" y="1012060"/>
            <a:ext cx="6408712" cy="923330"/>
          </a:xfrm>
          <a:prstGeom prst="rect">
            <a:avLst/>
          </a:prstGeom>
        </p:spPr>
        <p:txBody>
          <a:bodyPr wrap="square">
            <a:spAutoFit/>
          </a:bodyPr>
          <a:lstStyle/>
          <a:p>
            <a:r>
              <a:rPr lang="en-GB" dirty="0"/>
              <a:t>“It is crucial for children to develop a life-long love of reading.”</a:t>
            </a:r>
          </a:p>
          <a:p>
            <a:r>
              <a:rPr lang="en-GB" dirty="0"/>
              <a:t>- Statutory Framework for the Early Years Foundation Stage, 2021</a:t>
            </a:r>
          </a:p>
          <a:p>
            <a:endParaRPr lang="en-GB" dirty="0"/>
          </a:p>
        </p:txBody>
      </p:sp>
      <p:sp>
        <p:nvSpPr>
          <p:cNvPr id="4" name="Rounded Rectangle 3"/>
          <p:cNvSpPr/>
          <p:nvPr/>
        </p:nvSpPr>
        <p:spPr>
          <a:xfrm>
            <a:off x="1280841" y="908720"/>
            <a:ext cx="6603006" cy="936104"/>
          </a:xfrm>
          <a:prstGeom prst="roundRect">
            <a:avLst/>
          </a:prstGeom>
          <a:no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2"/>
          <a:stretch>
            <a:fillRect/>
          </a:stretch>
        </p:blipFill>
        <p:spPr>
          <a:xfrm>
            <a:off x="434720" y="2038730"/>
            <a:ext cx="6567926" cy="2110350"/>
          </a:xfrm>
          <a:prstGeom prst="rect">
            <a:avLst/>
          </a:prstGeom>
        </p:spPr>
      </p:pic>
      <p:pic>
        <p:nvPicPr>
          <p:cNvPr id="6" name="Picture 5"/>
          <p:cNvPicPr>
            <a:picLocks noChangeAspect="1"/>
          </p:cNvPicPr>
          <p:nvPr/>
        </p:nvPicPr>
        <p:blipFill>
          <a:blip r:embed="rId3"/>
          <a:stretch>
            <a:fillRect/>
          </a:stretch>
        </p:blipFill>
        <p:spPr>
          <a:xfrm>
            <a:off x="2157425" y="4252420"/>
            <a:ext cx="6679274" cy="2128908"/>
          </a:xfrm>
          <a:prstGeom prst="rect">
            <a:avLst/>
          </a:prstGeom>
        </p:spPr>
      </p:pic>
    </p:spTree>
    <p:extLst>
      <p:ext uri="{BB962C8B-B14F-4D97-AF65-F5344CB8AC3E}">
        <p14:creationId xmlns:p14="http://schemas.microsoft.com/office/powerpoint/2010/main" val="34901164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755576" y="476672"/>
            <a:ext cx="7346794" cy="2232248"/>
          </a:xfrm>
          <a:prstGeom prst="rect">
            <a:avLst/>
          </a:prstGeom>
        </p:spPr>
      </p:pic>
      <p:pic>
        <p:nvPicPr>
          <p:cNvPr id="4" name="Picture 3" descr="A child drawing on a piece of paper&#10;&#10;AI-generated content may be incorrect.">
            <a:extLst>
              <a:ext uri="{FF2B5EF4-FFF2-40B4-BE49-F238E27FC236}">
                <a16:creationId xmlns:a16="http://schemas.microsoft.com/office/drawing/2014/main" id="{82EC4A59-3F07-F23D-9146-0071A495A5E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933976" y="3377572"/>
            <a:ext cx="3621021" cy="2715766"/>
          </a:xfrm>
          <a:prstGeom prst="rect">
            <a:avLst/>
          </a:prstGeom>
        </p:spPr>
      </p:pic>
    </p:spTree>
    <p:extLst>
      <p:ext uri="{BB962C8B-B14F-4D97-AF65-F5344CB8AC3E}">
        <p14:creationId xmlns:p14="http://schemas.microsoft.com/office/powerpoint/2010/main" val="33383644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a:t>Mathematics</a:t>
            </a:r>
          </a:p>
        </p:txBody>
      </p:sp>
      <p:sp>
        <p:nvSpPr>
          <p:cNvPr id="3" name="Rectangle 2"/>
          <p:cNvSpPr/>
          <p:nvPr/>
        </p:nvSpPr>
        <p:spPr>
          <a:xfrm>
            <a:off x="323528" y="908720"/>
            <a:ext cx="8373616" cy="923330"/>
          </a:xfrm>
          <a:prstGeom prst="rect">
            <a:avLst/>
          </a:prstGeom>
        </p:spPr>
        <p:txBody>
          <a:bodyPr wrap="square">
            <a:spAutoFit/>
          </a:bodyPr>
          <a:lstStyle/>
          <a:p>
            <a:r>
              <a:rPr lang="en-GB" dirty="0"/>
              <a:t>“Developing a strong grounding in number is essential so that all children develop the necessary building blocks to excel mathematically.”</a:t>
            </a:r>
          </a:p>
          <a:p>
            <a:r>
              <a:rPr lang="en-GB" dirty="0"/>
              <a:t>- Statutory Framework for the Early Years Foundation Stage, 2021 </a:t>
            </a:r>
          </a:p>
        </p:txBody>
      </p:sp>
      <p:sp>
        <p:nvSpPr>
          <p:cNvPr id="5" name="Rounded Rectangle 4"/>
          <p:cNvSpPr/>
          <p:nvPr/>
        </p:nvSpPr>
        <p:spPr>
          <a:xfrm>
            <a:off x="323528" y="908720"/>
            <a:ext cx="8373616" cy="936104"/>
          </a:xfrm>
          <a:prstGeom prst="roundRect">
            <a:avLst/>
          </a:prstGeom>
          <a:no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a:blip r:embed="rId2"/>
          <a:stretch>
            <a:fillRect/>
          </a:stretch>
        </p:blipFill>
        <p:spPr>
          <a:xfrm>
            <a:off x="351415" y="2051720"/>
            <a:ext cx="6452833" cy="1270610"/>
          </a:xfrm>
          <a:prstGeom prst="rect">
            <a:avLst/>
          </a:prstGeom>
        </p:spPr>
      </p:pic>
      <p:pic>
        <p:nvPicPr>
          <p:cNvPr id="7" name="Picture 6"/>
          <p:cNvPicPr>
            <a:picLocks noChangeAspect="1"/>
          </p:cNvPicPr>
          <p:nvPr/>
        </p:nvPicPr>
        <p:blipFill>
          <a:blip r:embed="rId3"/>
          <a:stretch>
            <a:fillRect/>
          </a:stretch>
        </p:blipFill>
        <p:spPr>
          <a:xfrm>
            <a:off x="351414" y="3322330"/>
            <a:ext cx="6452833" cy="1198116"/>
          </a:xfrm>
          <a:prstGeom prst="rect">
            <a:avLst/>
          </a:prstGeom>
        </p:spPr>
      </p:pic>
      <p:pic>
        <p:nvPicPr>
          <p:cNvPr id="8" name="Picture 7"/>
          <p:cNvPicPr>
            <a:picLocks noChangeAspect="1"/>
          </p:cNvPicPr>
          <p:nvPr/>
        </p:nvPicPr>
        <p:blipFill>
          <a:blip r:embed="rId4"/>
          <a:stretch>
            <a:fillRect/>
          </a:stretch>
        </p:blipFill>
        <p:spPr>
          <a:xfrm>
            <a:off x="2195736" y="4592940"/>
            <a:ext cx="6501408" cy="2154246"/>
          </a:xfrm>
          <a:prstGeom prst="rect">
            <a:avLst/>
          </a:prstGeom>
        </p:spPr>
      </p:pic>
    </p:spTree>
    <p:extLst>
      <p:ext uri="{BB962C8B-B14F-4D97-AF65-F5344CB8AC3E}">
        <p14:creationId xmlns:p14="http://schemas.microsoft.com/office/powerpoint/2010/main" val="32274347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71400"/>
            <a:ext cx="8229600" cy="1143000"/>
          </a:xfrm>
        </p:spPr>
        <p:txBody>
          <a:bodyPr/>
          <a:lstStyle/>
          <a:p>
            <a:r>
              <a:rPr lang="en-GB" dirty="0"/>
              <a:t>Understanding the World</a:t>
            </a:r>
          </a:p>
        </p:txBody>
      </p:sp>
      <p:sp>
        <p:nvSpPr>
          <p:cNvPr id="3" name="Rectangle 2"/>
          <p:cNvSpPr/>
          <p:nvPr/>
        </p:nvSpPr>
        <p:spPr>
          <a:xfrm>
            <a:off x="323528" y="764704"/>
            <a:ext cx="8568952" cy="923330"/>
          </a:xfrm>
          <a:prstGeom prst="rect">
            <a:avLst/>
          </a:prstGeom>
        </p:spPr>
        <p:txBody>
          <a:bodyPr wrap="square">
            <a:spAutoFit/>
          </a:bodyPr>
          <a:lstStyle/>
          <a:p>
            <a:r>
              <a:rPr lang="en-GB" dirty="0"/>
              <a:t>“Understanding the world involves guiding children to make sense of their physical world and their community.”</a:t>
            </a:r>
          </a:p>
          <a:p>
            <a:r>
              <a:rPr lang="en-GB" dirty="0"/>
              <a:t> - Statutory Framework for the Early Years Foundation Stage, 2021 </a:t>
            </a:r>
          </a:p>
        </p:txBody>
      </p:sp>
      <p:sp>
        <p:nvSpPr>
          <p:cNvPr id="5" name="Rounded Rectangle 4"/>
          <p:cNvSpPr/>
          <p:nvPr/>
        </p:nvSpPr>
        <p:spPr>
          <a:xfrm>
            <a:off x="323528" y="723655"/>
            <a:ext cx="8568952" cy="936104"/>
          </a:xfrm>
          <a:prstGeom prst="roundRect">
            <a:avLst/>
          </a:prstGeom>
          <a:no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a:blip r:embed="rId2"/>
          <a:stretch>
            <a:fillRect/>
          </a:stretch>
        </p:blipFill>
        <p:spPr>
          <a:xfrm>
            <a:off x="329533" y="1866655"/>
            <a:ext cx="6618731" cy="2311482"/>
          </a:xfrm>
          <a:prstGeom prst="rect">
            <a:avLst/>
          </a:prstGeom>
        </p:spPr>
      </p:pic>
      <p:pic>
        <p:nvPicPr>
          <p:cNvPr id="7" name="Picture 6"/>
          <p:cNvPicPr>
            <a:picLocks noChangeAspect="1"/>
          </p:cNvPicPr>
          <p:nvPr/>
        </p:nvPicPr>
        <p:blipFill>
          <a:blip r:embed="rId3"/>
          <a:stretch>
            <a:fillRect/>
          </a:stretch>
        </p:blipFill>
        <p:spPr>
          <a:xfrm>
            <a:off x="2771800" y="4178137"/>
            <a:ext cx="6120680" cy="2533650"/>
          </a:xfrm>
          <a:prstGeom prst="rect">
            <a:avLst/>
          </a:prstGeom>
        </p:spPr>
      </p:pic>
    </p:spTree>
    <p:extLst>
      <p:ext uri="{BB962C8B-B14F-4D97-AF65-F5344CB8AC3E}">
        <p14:creationId xmlns:p14="http://schemas.microsoft.com/office/powerpoint/2010/main" val="15487870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115616" y="332656"/>
            <a:ext cx="7164796" cy="1584176"/>
          </a:xfrm>
          <a:prstGeom prst="rect">
            <a:avLst/>
          </a:prstGeom>
        </p:spPr>
      </p:pic>
      <p:pic>
        <p:nvPicPr>
          <p:cNvPr id="4" name="Picture 3"/>
          <p:cNvPicPr>
            <a:picLocks noChangeAspect="1"/>
          </p:cNvPicPr>
          <p:nvPr/>
        </p:nvPicPr>
        <p:blipFill>
          <a:blip r:embed="rId3"/>
          <a:stretch>
            <a:fillRect/>
          </a:stretch>
        </p:blipFill>
        <p:spPr>
          <a:xfrm>
            <a:off x="1115616" y="1700808"/>
            <a:ext cx="7164796" cy="1742788"/>
          </a:xfrm>
          <a:prstGeom prst="rect">
            <a:avLst/>
          </a:prstGeom>
        </p:spPr>
      </p:pic>
      <p:pic>
        <p:nvPicPr>
          <p:cNvPr id="5" name="Picture 4" descr="A child looking at a mirror&#10;&#10;AI-generated content may be incorrect.">
            <a:extLst>
              <a:ext uri="{FF2B5EF4-FFF2-40B4-BE49-F238E27FC236}">
                <a16:creationId xmlns:a16="http://schemas.microsoft.com/office/drawing/2014/main" id="{3C8ED5C1-86AE-E890-A251-98EF5F12125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5070478" y="3722116"/>
            <a:ext cx="3501008" cy="2625756"/>
          </a:xfrm>
          <a:prstGeom prst="rect">
            <a:avLst/>
          </a:prstGeom>
        </p:spPr>
      </p:pic>
    </p:spTree>
    <p:extLst>
      <p:ext uri="{BB962C8B-B14F-4D97-AF65-F5344CB8AC3E}">
        <p14:creationId xmlns:p14="http://schemas.microsoft.com/office/powerpoint/2010/main" val="23006510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0832"/>
            <a:ext cx="8229600" cy="1143000"/>
          </a:xfrm>
        </p:spPr>
        <p:txBody>
          <a:bodyPr/>
          <a:lstStyle/>
          <a:p>
            <a:r>
              <a:rPr lang="en-GB" dirty="0"/>
              <a:t>Expressive Arts and Design</a:t>
            </a:r>
          </a:p>
        </p:txBody>
      </p:sp>
      <p:sp>
        <p:nvSpPr>
          <p:cNvPr id="3" name="Rectangle 2"/>
          <p:cNvSpPr/>
          <p:nvPr/>
        </p:nvSpPr>
        <p:spPr>
          <a:xfrm>
            <a:off x="333872" y="1110711"/>
            <a:ext cx="8496944" cy="923330"/>
          </a:xfrm>
          <a:prstGeom prst="rect">
            <a:avLst/>
          </a:prstGeom>
        </p:spPr>
        <p:txBody>
          <a:bodyPr wrap="square">
            <a:spAutoFit/>
          </a:bodyPr>
          <a:lstStyle/>
          <a:p>
            <a:r>
              <a:rPr lang="en-GB" dirty="0"/>
              <a:t>“The development of children’s artistic and cultural awareness supports their imagination and creativity.”</a:t>
            </a:r>
          </a:p>
          <a:p>
            <a:r>
              <a:rPr lang="en-GB" dirty="0"/>
              <a:t>- Statutory Framework for the Early Years Foundation Stage, 2021 </a:t>
            </a:r>
          </a:p>
        </p:txBody>
      </p:sp>
      <p:sp>
        <p:nvSpPr>
          <p:cNvPr id="5" name="Rounded Rectangle 4"/>
          <p:cNvSpPr/>
          <p:nvPr/>
        </p:nvSpPr>
        <p:spPr>
          <a:xfrm>
            <a:off x="261864" y="1097937"/>
            <a:ext cx="8568952" cy="936104"/>
          </a:xfrm>
          <a:prstGeom prst="roundRect">
            <a:avLst/>
          </a:prstGeom>
          <a:no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a:blip r:embed="rId2"/>
          <a:stretch>
            <a:fillRect/>
          </a:stretch>
        </p:blipFill>
        <p:spPr>
          <a:xfrm>
            <a:off x="364850" y="2240937"/>
            <a:ext cx="6367389" cy="2184036"/>
          </a:xfrm>
          <a:prstGeom prst="rect">
            <a:avLst/>
          </a:prstGeom>
        </p:spPr>
      </p:pic>
      <p:pic>
        <p:nvPicPr>
          <p:cNvPr id="7" name="Picture 6"/>
          <p:cNvPicPr>
            <a:picLocks noChangeAspect="1"/>
          </p:cNvPicPr>
          <p:nvPr/>
        </p:nvPicPr>
        <p:blipFill>
          <a:blip r:embed="rId3"/>
          <a:stretch>
            <a:fillRect/>
          </a:stretch>
        </p:blipFill>
        <p:spPr>
          <a:xfrm>
            <a:off x="1907704" y="4452713"/>
            <a:ext cx="6707013" cy="2032428"/>
          </a:xfrm>
          <a:prstGeom prst="rect">
            <a:avLst/>
          </a:prstGeom>
        </p:spPr>
      </p:pic>
    </p:spTree>
    <p:extLst>
      <p:ext uri="{BB962C8B-B14F-4D97-AF65-F5344CB8AC3E}">
        <p14:creationId xmlns:p14="http://schemas.microsoft.com/office/powerpoint/2010/main" val="35761360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74638"/>
            <a:ext cx="8229600" cy="1283094"/>
          </a:xfrm>
        </p:spPr>
        <p:txBody>
          <a:bodyPr>
            <a:normAutofit fontScale="90000"/>
          </a:bodyPr>
          <a:lstStyle/>
          <a:p>
            <a:br>
              <a:rPr lang="en-GB" dirty="0"/>
            </a:br>
            <a:r>
              <a:rPr lang="en-GB" dirty="0"/>
              <a:t> </a:t>
            </a:r>
            <a:br>
              <a:rPr lang="en-GB" dirty="0"/>
            </a:br>
            <a:r>
              <a:rPr lang="en-GB" dirty="0"/>
              <a:t> </a:t>
            </a:r>
          </a:p>
        </p:txBody>
      </p:sp>
      <p:pic>
        <p:nvPicPr>
          <p:cNvPr id="2051" name="Picture 3" descr="MCPE06620_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52320" y="5714666"/>
            <a:ext cx="1584176" cy="1092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3418448" y="183219"/>
            <a:ext cx="1623894" cy="769441"/>
          </a:xfrm>
          <a:prstGeom prst="rect">
            <a:avLst/>
          </a:prstGeom>
        </p:spPr>
        <p:txBody>
          <a:bodyPr wrap="square">
            <a:spAutoFit/>
          </a:bodyPr>
          <a:lstStyle/>
          <a:p>
            <a:r>
              <a:rPr lang="en-GB" sz="4400" b="1" u="sng" dirty="0"/>
              <a:t>R. E. </a:t>
            </a:r>
            <a:endParaRPr lang="en-GB" sz="4400" u="sng" dirty="0"/>
          </a:p>
        </p:txBody>
      </p:sp>
      <p:sp>
        <p:nvSpPr>
          <p:cNvPr id="5" name="Rectangle 4"/>
          <p:cNvSpPr/>
          <p:nvPr/>
        </p:nvSpPr>
        <p:spPr>
          <a:xfrm>
            <a:off x="391741" y="765271"/>
            <a:ext cx="8206005" cy="4893647"/>
          </a:xfrm>
          <a:prstGeom prst="rect">
            <a:avLst/>
          </a:prstGeom>
        </p:spPr>
        <p:txBody>
          <a:bodyPr wrap="square">
            <a:spAutoFit/>
          </a:bodyPr>
          <a:lstStyle/>
          <a:p>
            <a:r>
              <a:rPr lang="en-GB" sz="2400" dirty="0"/>
              <a:t>We are following the new R.E. curriculum.</a:t>
            </a:r>
          </a:p>
          <a:p>
            <a:pPr lvl="0"/>
            <a:br>
              <a:rPr lang="en-GB" sz="2400" dirty="0"/>
            </a:br>
            <a:r>
              <a:rPr lang="en-GB" sz="2400" dirty="0"/>
              <a:t>The units are:</a:t>
            </a:r>
          </a:p>
          <a:p>
            <a:pPr lvl="0"/>
            <a:r>
              <a:rPr lang="en-GB" sz="2000" dirty="0"/>
              <a:t>Creation and Covenant</a:t>
            </a:r>
          </a:p>
          <a:p>
            <a:pPr lvl="0"/>
            <a:r>
              <a:rPr lang="en-GB" sz="2000" dirty="0"/>
              <a:t>Prophecy and Promise</a:t>
            </a:r>
          </a:p>
          <a:p>
            <a:pPr lvl="0"/>
            <a:r>
              <a:rPr lang="en-GB" sz="2000" dirty="0"/>
              <a:t>Galilee to Jerusalem</a:t>
            </a:r>
            <a:br>
              <a:rPr lang="en-GB" sz="2000" dirty="0"/>
            </a:br>
            <a:r>
              <a:rPr lang="en-GB" sz="2000" dirty="0"/>
              <a:t>Desert to Garden</a:t>
            </a:r>
            <a:br>
              <a:rPr lang="en-GB" sz="2000" dirty="0"/>
            </a:br>
            <a:r>
              <a:rPr lang="en-GB" sz="2000" dirty="0"/>
              <a:t>To the ends of the Earth</a:t>
            </a:r>
            <a:br>
              <a:rPr lang="en-GB" sz="2000" dirty="0"/>
            </a:br>
            <a:r>
              <a:rPr lang="en-GB" sz="2000" dirty="0"/>
              <a:t>Dialogue and Encounter</a:t>
            </a:r>
          </a:p>
          <a:p>
            <a:pPr lvl="0"/>
            <a:endParaRPr lang="en-GB" sz="2400" dirty="0"/>
          </a:p>
          <a:p>
            <a:r>
              <a:rPr lang="en-GB" sz="2400" dirty="0"/>
              <a:t>The children will be encouraged to talk about their own experiences and to role play lots of scenarios and bible stories.</a:t>
            </a:r>
          </a:p>
          <a:p>
            <a:r>
              <a:rPr lang="en-GB" sz="2400" dirty="0"/>
              <a:t> </a:t>
            </a:r>
          </a:p>
          <a:p>
            <a:r>
              <a:rPr lang="en-GB" sz="2400" dirty="0"/>
              <a:t>We will also look at festivals and celebrations in other faiths.</a:t>
            </a:r>
          </a:p>
        </p:txBody>
      </p:sp>
      <p:pic>
        <p:nvPicPr>
          <p:cNvPr id="1026" name="Picture 2" descr="Image result for the world">
            <a:extLst>
              <a:ext uri="{FF2B5EF4-FFF2-40B4-BE49-F238E27FC236}">
                <a16:creationId xmlns:a16="http://schemas.microsoft.com/office/drawing/2014/main" id="{1B75F685-8FAC-03E2-3E7F-95C73B1222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61676" y="952659"/>
            <a:ext cx="2210724" cy="25345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51044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u="sng" dirty="0"/>
              <a:t>Phonics</a:t>
            </a:r>
            <a:br>
              <a:rPr lang="en-GB" dirty="0"/>
            </a:br>
            <a:endParaRPr lang="en-GB" dirty="0"/>
          </a:p>
        </p:txBody>
      </p:sp>
      <p:sp>
        <p:nvSpPr>
          <p:cNvPr id="3" name="Content Placeholder 2"/>
          <p:cNvSpPr>
            <a:spLocks noGrp="1"/>
          </p:cNvSpPr>
          <p:nvPr>
            <p:ph idx="1"/>
          </p:nvPr>
        </p:nvSpPr>
        <p:spPr>
          <a:xfrm>
            <a:off x="457200" y="846138"/>
            <a:ext cx="8363272" cy="5904656"/>
          </a:xfrm>
        </p:spPr>
        <p:txBody>
          <a:bodyPr>
            <a:normAutofit/>
          </a:bodyPr>
          <a:lstStyle/>
          <a:p>
            <a:pPr marL="0" indent="0">
              <a:buNone/>
            </a:pPr>
            <a:r>
              <a:rPr lang="en-GB" sz="2400" dirty="0">
                <a:latin typeface="+mj-lt"/>
              </a:rPr>
              <a:t>At Sacred Heart School, we follow the Letters and Sounds programme. Letters and Sounds is a phonics resource published by the Department for Education which consists of six phases.</a:t>
            </a:r>
          </a:p>
          <a:p>
            <a:pPr marL="0" indent="0">
              <a:buNone/>
            </a:pPr>
            <a:r>
              <a:rPr lang="en-GB" sz="2400" dirty="0">
                <a:latin typeface="+mj-lt"/>
              </a:rPr>
              <a:t>We follow the scheme ‘Smart Kids phonics: The Code’.</a:t>
            </a:r>
          </a:p>
          <a:p>
            <a:pPr marL="0" indent="0">
              <a:buNone/>
            </a:pPr>
            <a:br>
              <a:rPr lang="en-GB" sz="2400" dirty="0">
                <a:latin typeface="+mj-lt"/>
              </a:rPr>
            </a:br>
            <a:r>
              <a:rPr lang="en-GB" sz="2400" dirty="0">
                <a:latin typeface="+mj-lt"/>
              </a:rPr>
              <a:t>During Reception we will work through phases 2-4, refining listening and attention skills and then learning the different sounds. We will have a daily phonics session. </a:t>
            </a:r>
          </a:p>
          <a:p>
            <a:pPr marL="0" indent="0">
              <a:buNone/>
            </a:pPr>
            <a:endParaRPr lang="en-GB" sz="2400" dirty="0">
              <a:latin typeface="+mj-lt"/>
            </a:endParaRPr>
          </a:p>
          <a:p>
            <a:pPr marL="0" indent="0">
              <a:buNone/>
            </a:pPr>
            <a:r>
              <a:rPr lang="en-GB" sz="2400" dirty="0">
                <a:latin typeface="+mj-lt"/>
              </a:rPr>
              <a:t>This is to enable the children to ‘segment’ a word (sound it out) and then blend the sounds together to read the word. </a:t>
            </a:r>
          </a:p>
          <a:p>
            <a:pPr marL="0" indent="0">
              <a:buNone/>
            </a:pPr>
            <a:endParaRPr lang="en-GB" sz="2400" dirty="0"/>
          </a:p>
          <a:p>
            <a:pPr marL="0" indent="0">
              <a:buNone/>
            </a:pPr>
            <a:endParaRPr lang="en-GB" sz="2400" dirty="0"/>
          </a:p>
          <a:p>
            <a:endParaRPr lang="en-GB" sz="2400" dirty="0"/>
          </a:p>
        </p:txBody>
      </p:sp>
      <p:sp>
        <p:nvSpPr>
          <p:cNvPr id="4" name="TextBox 3"/>
          <p:cNvSpPr txBox="1"/>
          <p:nvPr/>
        </p:nvSpPr>
        <p:spPr>
          <a:xfrm>
            <a:off x="3347864" y="5229200"/>
            <a:ext cx="5472608" cy="1477328"/>
          </a:xfrm>
          <a:prstGeom prst="rect">
            <a:avLst/>
          </a:prstGeom>
          <a:solidFill>
            <a:schemeClr val="accent3"/>
          </a:solidFill>
          <a:ln w="38100">
            <a:solidFill>
              <a:schemeClr val="accent3">
                <a:lumMod val="50000"/>
              </a:schemeClr>
            </a:solidFill>
          </a:ln>
        </p:spPr>
        <p:txBody>
          <a:bodyPr wrap="square" rtlCol="0">
            <a:spAutoFit/>
          </a:bodyPr>
          <a:lstStyle/>
          <a:p>
            <a:pPr algn="ctr"/>
            <a:r>
              <a:rPr lang="en-GB" dirty="0"/>
              <a:t>There will be a phonics workshop soon to give you more information about what phonics is, how it is taught at Sacred Heart, along with some ideas of how you can support your child at home with their phonics and reading.  </a:t>
            </a:r>
            <a:endParaRPr lang="en-GB" b="1" dirty="0">
              <a:solidFill>
                <a:srgbClr val="0070C0"/>
              </a:solidFill>
            </a:endParaRPr>
          </a:p>
        </p:txBody>
      </p:sp>
    </p:spTree>
    <p:extLst>
      <p:ext uri="{BB962C8B-B14F-4D97-AF65-F5344CB8AC3E}">
        <p14:creationId xmlns:p14="http://schemas.microsoft.com/office/powerpoint/2010/main" val="17392081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1266"/>
            <a:ext cx="8229600" cy="1143000"/>
          </a:xfrm>
        </p:spPr>
        <p:txBody>
          <a:bodyPr/>
          <a:lstStyle/>
          <a:p>
            <a:r>
              <a:rPr lang="en-GB" b="1" u="sng" dirty="0"/>
              <a:t>Reading</a:t>
            </a:r>
            <a:endParaRPr lang="en-GB" u="sng" dirty="0"/>
          </a:p>
        </p:txBody>
      </p:sp>
      <p:sp>
        <p:nvSpPr>
          <p:cNvPr id="3" name="Content Placeholder 2"/>
          <p:cNvSpPr>
            <a:spLocks noGrp="1"/>
          </p:cNvSpPr>
          <p:nvPr>
            <p:ph idx="1"/>
          </p:nvPr>
        </p:nvSpPr>
        <p:spPr>
          <a:xfrm>
            <a:off x="457200" y="1052736"/>
            <a:ext cx="8219256" cy="5328592"/>
          </a:xfrm>
        </p:spPr>
        <p:txBody>
          <a:bodyPr>
            <a:normAutofit lnSpcReduction="10000"/>
          </a:bodyPr>
          <a:lstStyle/>
          <a:p>
            <a:r>
              <a:rPr lang="en-GB" sz="2400" dirty="0"/>
              <a:t>When the children have settled, they will </a:t>
            </a:r>
            <a:br>
              <a:rPr lang="en-GB" sz="2400" dirty="0"/>
            </a:br>
            <a:r>
              <a:rPr lang="en-GB" sz="2400" dirty="0"/>
              <a:t>come home with a reading book. </a:t>
            </a:r>
          </a:p>
          <a:p>
            <a:r>
              <a:rPr lang="en-GB" sz="2400" dirty="0"/>
              <a:t>The children will begin with picture books. </a:t>
            </a:r>
          </a:p>
          <a:p>
            <a:pPr marL="0" indent="0">
              <a:buNone/>
            </a:pPr>
            <a:r>
              <a:rPr lang="en-GB" sz="2400" b="1" dirty="0"/>
              <a:t>     </a:t>
            </a:r>
            <a:r>
              <a:rPr lang="en-GB" sz="2400" b="1" i="1" dirty="0"/>
              <a:t>This is a crucial stage in learning to read.  </a:t>
            </a:r>
          </a:p>
          <a:p>
            <a:r>
              <a:rPr lang="en-GB" sz="2400" dirty="0"/>
              <a:t>Please take time to share the book with your child, talking to them about the pictures. Once the children gain more confidence with phonics, please encourage them to have a go at ‘sounding out’ the words themselves. </a:t>
            </a:r>
          </a:p>
          <a:p>
            <a:r>
              <a:rPr lang="en-GB" sz="2400" dirty="0"/>
              <a:t>When you have shared a book with your</a:t>
            </a:r>
            <a:br>
              <a:rPr lang="en-GB" sz="2400" dirty="0"/>
            </a:br>
            <a:r>
              <a:rPr lang="en-GB" sz="2400" dirty="0"/>
              <a:t>child please make a comment and </a:t>
            </a:r>
            <a:br>
              <a:rPr lang="en-GB" sz="2400" dirty="0"/>
            </a:br>
            <a:r>
              <a:rPr lang="en-GB" sz="2400" dirty="0"/>
              <a:t>sign the Reading record. </a:t>
            </a:r>
          </a:p>
          <a:p>
            <a:r>
              <a:rPr lang="en-GB" sz="2400" dirty="0"/>
              <a:t>You will also find a list of ‘tricky words’ to practice.</a:t>
            </a:r>
          </a:p>
          <a:p>
            <a:r>
              <a:rPr lang="en-GB" sz="2400" dirty="0"/>
              <a:t>Children will be read with and have their books changed on Fridays.</a:t>
            </a:r>
          </a:p>
        </p:txBody>
      </p:sp>
      <p:sp>
        <p:nvSpPr>
          <p:cNvPr id="4" name="TextBox 3"/>
          <p:cNvSpPr txBox="1"/>
          <p:nvPr/>
        </p:nvSpPr>
        <p:spPr>
          <a:xfrm>
            <a:off x="6067497" y="836712"/>
            <a:ext cx="3096344" cy="1569660"/>
          </a:xfrm>
          <a:prstGeom prst="rect">
            <a:avLst/>
          </a:prstGeom>
          <a:solidFill>
            <a:schemeClr val="accent3">
              <a:lumMod val="60000"/>
              <a:lumOff val="40000"/>
            </a:schemeClr>
          </a:solidFill>
          <a:ln>
            <a:solidFill>
              <a:schemeClr val="accent3">
                <a:lumMod val="50000"/>
              </a:schemeClr>
            </a:solidFill>
          </a:ln>
        </p:spPr>
        <p:txBody>
          <a:bodyPr wrap="square" rtlCol="0">
            <a:spAutoFit/>
          </a:bodyPr>
          <a:lstStyle/>
          <a:p>
            <a:pPr algn="ctr"/>
            <a:r>
              <a:rPr lang="en-GB" sz="3200" dirty="0"/>
              <a:t>Please still read to your child, too!</a:t>
            </a:r>
          </a:p>
        </p:txBody>
      </p:sp>
    </p:spTree>
    <p:extLst>
      <p:ext uri="{BB962C8B-B14F-4D97-AF65-F5344CB8AC3E}">
        <p14:creationId xmlns:p14="http://schemas.microsoft.com/office/powerpoint/2010/main" val="25599324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9D39174-5DFB-28DB-C288-656E7DFB1664}"/>
              </a:ext>
            </a:extLst>
          </p:cNvPr>
          <p:cNvPicPr>
            <a:picLocks noChangeAspect="1"/>
          </p:cNvPicPr>
          <p:nvPr/>
        </p:nvPicPr>
        <p:blipFill>
          <a:blip r:embed="rId2"/>
          <a:stretch>
            <a:fillRect/>
          </a:stretch>
        </p:blipFill>
        <p:spPr>
          <a:xfrm>
            <a:off x="1337776" y="188640"/>
            <a:ext cx="6468447" cy="6408712"/>
          </a:xfrm>
          <a:prstGeom prst="rect">
            <a:avLst/>
          </a:prstGeom>
        </p:spPr>
      </p:pic>
    </p:spTree>
    <p:extLst>
      <p:ext uri="{BB962C8B-B14F-4D97-AF65-F5344CB8AC3E}">
        <p14:creationId xmlns:p14="http://schemas.microsoft.com/office/powerpoint/2010/main" val="5273471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2AE861-1FDD-7914-6A51-B003F921139F}"/>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C9139987-949E-115D-3AD9-BCB811A02F9B}"/>
              </a:ext>
            </a:extLst>
          </p:cNvPr>
          <p:cNvPicPr>
            <a:picLocks noChangeAspect="1"/>
          </p:cNvPicPr>
          <p:nvPr/>
        </p:nvPicPr>
        <p:blipFill>
          <a:blip r:embed="rId2"/>
          <a:stretch>
            <a:fillRect/>
          </a:stretch>
        </p:blipFill>
        <p:spPr>
          <a:xfrm>
            <a:off x="0" y="190670"/>
            <a:ext cx="9144000" cy="6476660"/>
          </a:xfrm>
          <a:prstGeom prst="rect">
            <a:avLst/>
          </a:prstGeom>
        </p:spPr>
      </p:pic>
    </p:spTree>
    <p:extLst>
      <p:ext uri="{BB962C8B-B14F-4D97-AF65-F5344CB8AC3E}">
        <p14:creationId xmlns:p14="http://schemas.microsoft.com/office/powerpoint/2010/main" val="40383871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Our daily routine </a:t>
            </a:r>
          </a:p>
        </p:txBody>
      </p:sp>
      <p:sp>
        <p:nvSpPr>
          <p:cNvPr id="4" name="TextBox 3"/>
          <p:cNvSpPr txBox="1"/>
          <p:nvPr/>
        </p:nvSpPr>
        <p:spPr>
          <a:xfrm>
            <a:off x="539552" y="2797710"/>
            <a:ext cx="7704856" cy="3416320"/>
          </a:xfrm>
          <a:prstGeom prst="rect">
            <a:avLst/>
          </a:prstGeom>
          <a:noFill/>
        </p:spPr>
        <p:txBody>
          <a:bodyPr wrap="square" rtlCol="0">
            <a:spAutoFit/>
          </a:bodyPr>
          <a:lstStyle/>
          <a:p>
            <a:r>
              <a:rPr lang="en-GB" sz="2400" dirty="0"/>
              <a:t>RE consists of carpet input lessons and carousel activities (2 ½ hours a week)</a:t>
            </a:r>
          </a:p>
          <a:p>
            <a:endParaRPr lang="en-GB" sz="2400" dirty="0"/>
          </a:p>
          <a:p>
            <a:r>
              <a:rPr lang="en-GB" sz="2400" dirty="0"/>
              <a:t>Our PE lessons will be on a Thursday afternoon.</a:t>
            </a:r>
          </a:p>
          <a:p>
            <a:endParaRPr lang="en-GB" sz="2400" dirty="0"/>
          </a:p>
          <a:p>
            <a:r>
              <a:rPr lang="en-GB" sz="2400" dirty="0"/>
              <a:t>CIL- Child Initiated Learning. This is where the children have the chance to learn through play. </a:t>
            </a:r>
          </a:p>
          <a:p>
            <a:endParaRPr lang="en-GB" sz="2400" dirty="0"/>
          </a:p>
          <a:p>
            <a:r>
              <a:rPr lang="en-GB" sz="2400" dirty="0"/>
              <a:t>Children will start attending assembly after Christmas. </a:t>
            </a:r>
          </a:p>
        </p:txBody>
      </p:sp>
      <p:pic>
        <p:nvPicPr>
          <p:cNvPr id="5" name="Picture 4">
            <a:extLst>
              <a:ext uri="{FF2B5EF4-FFF2-40B4-BE49-F238E27FC236}">
                <a16:creationId xmlns:a16="http://schemas.microsoft.com/office/drawing/2014/main" id="{311622C1-96D5-D566-ACE0-30364BE92271}"/>
              </a:ext>
            </a:extLst>
          </p:cNvPr>
          <p:cNvPicPr>
            <a:picLocks noChangeAspect="1"/>
          </p:cNvPicPr>
          <p:nvPr/>
        </p:nvPicPr>
        <p:blipFill>
          <a:blip r:embed="rId2"/>
          <a:stretch>
            <a:fillRect/>
          </a:stretch>
        </p:blipFill>
        <p:spPr>
          <a:xfrm>
            <a:off x="0" y="1124744"/>
            <a:ext cx="9144000" cy="1583452"/>
          </a:xfrm>
          <a:prstGeom prst="rect">
            <a:avLst/>
          </a:prstGeom>
        </p:spPr>
      </p:pic>
    </p:spTree>
    <p:extLst>
      <p:ext uri="{BB962C8B-B14F-4D97-AF65-F5344CB8AC3E}">
        <p14:creationId xmlns:p14="http://schemas.microsoft.com/office/powerpoint/2010/main" val="42095630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u="sng" dirty="0"/>
              <a:t>Home Links</a:t>
            </a:r>
            <a:br>
              <a:rPr lang="en-GB" dirty="0"/>
            </a:br>
            <a:endParaRPr lang="en-GB" dirty="0"/>
          </a:p>
        </p:txBody>
      </p:sp>
      <p:sp>
        <p:nvSpPr>
          <p:cNvPr id="3" name="Content Placeholder 2"/>
          <p:cNvSpPr>
            <a:spLocks noGrp="1"/>
          </p:cNvSpPr>
          <p:nvPr>
            <p:ph idx="1"/>
          </p:nvPr>
        </p:nvSpPr>
        <p:spPr>
          <a:xfrm>
            <a:off x="457200" y="1417638"/>
            <a:ext cx="8229600" cy="4708525"/>
          </a:xfrm>
        </p:spPr>
        <p:txBody>
          <a:bodyPr>
            <a:normAutofit/>
          </a:bodyPr>
          <a:lstStyle/>
          <a:p>
            <a:r>
              <a:rPr lang="en-GB" dirty="0"/>
              <a:t>The children will come home with a reading record and reading book in their book bags. </a:t>
            </a:r>
          </a:p>
          <a:p>
            <a:r>
              <a:rPr lang="en-GB" dirty="0"/>
              <a:t>If you need to contact us regarding your child’s learning, please write in your child's reading record or make an appointment with the office.</a:t>
            </a:r>
          </a:p>
          <a:p>
            <a:r>
              <a:rPr lang="en-GB" dirty="0"/>
              <a:t>Your support at home is warmly welcomed to reinforce your child’s learning and development. </a:t>
            </a:r>
          </a:p>
        </p:txBody>
      </p:sp>
    </p:spTree>
    <p:extLst>
      <p:ext uri="{BB962C8B-B14F-4D97-AF65-F5344CB8AC3E}">
        <p14:creationId xmlns:p14="http://schemas.microsoft.com/office/powerpoint/2010/main" val="2301273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u="sng" dirty="0"/>
              <a:t>What can you do at home?</a:t>
            </a:r>
            <a:br>
              <a:rPr lang="en-GB" dirty="0"/>
            </a:br>
            <a:endParaRPr lang="en-GB" dirty="0"/>
          </a:p>
        </p:txBody>
      </p:sp>
      <p:sp>
        <p:nvSpPr>
          <p:cNvPr id="3" name="Content Placeholder 2"/>
          <p:cNvSpPr>
            <a:spLocks noGrp="1"/>
          </p:cNvSpPr>
          <p:nvPr>
            <p:ph idx="1"/>
          </p:nvPr>
        </p:nvSpPr>
        <p:spPr>
          <a:xfrm>
            <a:off x="457200" y="1417638"/>
            <a:ext cx="8229600" cy="4708525"/>
          </a:xfrm>
        </p:spPr>
        <p:txBody>
          <a:bodyPr>
            <a:normAutofit fontScale="92500" lnSpcReduction="10000"/>
          </a:bodyPr>
          <a:lstStyle/>
          <a:p>
            <a:r>
              <a:rPr lang="en-GB" dirty="0"/>
              <a:t>Practise getting changed.</a:t>
            </a:r>
          </a:p>
          <a:p>
            <a:r>
              <a:rPr lang="en-GB" dirty="0"/>
              <a:t>Encourage independence when getting things ready for school.</a:t>
            </a:r>
          </a:p>
          <a:p>
            <a:r>
              <a:rPr lang="en-GB" dirty="0"/>
              <a:t>Recognising and writing name.</a:t>
            </a:r>
          </a:p>
          <a:p>
            <a:r>
              <a:rPr lang="en-GB" dirty="0"/>
              <a:t>Board games</a:t>
            </a:r>
          </a:p>
          <a:p>
            <a:r>
              <a:rPr lang="en-GB" dirty="0"/>
              <a:t>Card games</a:t>
            </a:r>
          </a:p>
          <a:p>
            <a:r>
              <a:rPr lang="en-GB" dirty="0"/>
              <a:t>Go to the park</a:t>
            </a:r>
          </a:p>
          <a:p>
            <a:r>
              <a:rPr lang="en-GB" dirty="0"/>
              <a:t>Fine motor skills.</a:t>
            </a:r>
          </a:p>
          <a:p>
            <a:r>
              <a:rPr lang="en-GB" dirty="0"/>
              <a:t>Reading. </a:t>
            </a:r>
          </a:p>
        </p:txBody>
      </p:sp>
    </p:spTree>
    <p:extLst>
      <p:ext uri="{BB962C8B-B14F-4D97-AF65-F5344CB8AC3E}">
        <p14:creationId xmlns:p14="http://schemas.microsoft.com/office/powerpoint/2010/main" val="21700019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Assessment </a:t>
            </a:r>
          </a:p>
        </p:txBody>
      </p:sp>
      <p:sp>
        <p:nvSpPr>
          <p:cNvPr id="3" name="Content Placeholder 2"/>
          <p:cNvSpPr>
            <a:spLocks noGrp="1"/>
          </p:cNvSpPr>
          <p:nvPr>
            <p:ph idx="1"/>
          </p:nvPr>
        </p:nvSpPr>
        <p:spPr/>
        <p:txBody>
          <a:bodyPr/>
          <a:lstStyle/>
          <a:p>
            <a:pPr marL="0" indent="0">
              <a:buNone/>
            </a:pPr>
            <a:r>
              <a:rPr lang="en-GB" dirty="0"/>
              <a:t>Each week, we make observations of the children in the learning environment- outlining the skills we observe and any next steps that we will help the children to develop.</a:t>
            </a:r>
          </a:p>
          <a:p>
            <a:pPr marL="0" indent="0">
              <a:buNone/>
            </a:pPr>
            <a:r>
              <a:rPr lang="en-GB" dirty="0"/>
              <a:t>We use these to develop a ‘Learning Journal’ for each child.</a:t>
            </a:r>
          </a:p>
          <a:p>
            <a:pPr marL="0" indent="0">
              <a:buNone/>
            </a:pPr>
            <a:r>
              <a:rPr lang="en-GB" dirty="0"/>
              <a:t>We have just a new system for observations, more information to follow. </a:t>
            </a:r>
          </a:p>
        </p:txBody>
      </p:sp>
    </p:spTree>
    <p:extLst>
      <p:ext uri="{BB962C8B-B14F-4D97-AF65-F5344CB8AC3E}">
        <p14:creationId xmlns:p14="http://schemas.microsoft.com/office/powerpoint/2010/main" val="12854053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Baseline Assessment  </a:t>
            </a:r>
          </a:p>
        </p:txBody>
      </p:sp>
      <p:sp>
        <p:nvSpPr>
          <p:cNvPr id="3" name="Content Placeholder 2"/>
          <p:cNvSpPr>
            <a:spLocks noGrp="1"/>
          </p:cNvSpPr>
          <p:nvPr>
            <p:ph idx="1"/>
          </p:nvPr>
        </p:nvSpPr>
        <p:spPr/>
        <p:txBody>
          <a:bodyPr/>
          <a:lstStyle/>
          <a:p>
            <a:pPr marL="0" indent="0">
              <a:buNone/>
            </a:pPr>
            <a:r>
              <a:rPr lang="en-US" altLang="en-US" dirty="0">
                <a:solidFill>
                  <a:srgbClr val="202124"/>
                </a:solidFill>
                <a:latin typeface="Arial" panose="020B0604020202020204" pitchFamily="34" charset="0"/>
                <a:cs typeface="Arial" panose="020B0604020202020204" pitchFamily="34" charset="0"/>
              </a:rPr>
              <a:t>The Reception baseline is an assessment of children's skills as they begin their reception year. </a:t>
            </a:r>
          </a:p>
          <a:p>
            <a:pPr marL="0" indent="0">
              <a:buNone/>
            </a:pPr>
            <a:r>
              <a:rPr lang="en-US" altLang="en-US" dirty="0">
                <a:solidFill>
                  <a:srgbClr val="202124"/>
                </a:solidFill>
                <a:latin typeface="Arial" panose="020B0604020202020204" pitchFamily="34" charset="0"/>
                <a:cs typeface="Arial" panose="020B0604020202020204" pitchFamily="34" charset="0"/>
              </a:rPr>
              <a:t>As of September 2021, it became a statutory assessment as part of the EYFS framework.</a:t>
            </a:r>
          </a:p>
          <a:p>
            <a:pPr marL="0" indent="0">
              <a:buNone/>
            </a:pPr>
            <a:r>
              <a:rPr lang="en-US" altLang="en-US" dirty="0">
                <a:solidFill>
                  <a:srgbClr val="202124"/>
                </a:solidFill>
                <a:latin typeface="Arial" panose="020B0604020202020204" pitchFamily="34" charset="0"/>
                <a:cs typeface="Arial" panose="020B0604020202020204" pitchFamily="34" charset="0"/>
              </a:rPr>
              <a:t>This has been completed. This will inform our planning.</a:t>
            </a:r>
          </a:p>
          <a:p>
            <a:pPr marL="0" indent="0">
              <a:buNone/>
            </a:pPr>
            <a:endParaRPr lang="en-GB" dirty="0"/>
          </a:p>
        </p:txBody>
      </p:sp>
    </p:spTree>
    <p:extLst>
      <p:ext uri="{BB962C8B-B14F-4D97-AF65-F5344CB8AC3E}">
        <p14:creationId xmlns:p14="http://schemas.microsoft.com/office/powerpoint/2010/main" val="28545061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75549A-B972-9667-DCFE-DB5F9AFCCD4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8C4D07B-EB2F-E93E-7D25-F8427EF69613}"/>
              </a:ext>
            </a:extLst>
          </p:cNvPr>
          <p:cNvSpPr>
            <a:spLocks noGrp="1"/>
          </p:cNvSpPr>
          <p:nvPr>
            <p:ph type="title"/>
          </p:nvPr>
        </p:nvSpPr>
        <p:spPr/>
        <p:txBody>
          <a:bodyPr/>
          <a:lstStyle/>
          <a:p>
            <a:r>
              <a:rPr lang="en-GB" dirty="0"/>
              <a:t>Trips</a:t>
            </a:r>
          </a:p>
        </p:txBody>
      </p:sp>
      <p:sp>
        <p:nvSpPr>
          <p:cNvPr id="3" name="Content Placeholder 2">
            <a:extLst>
              <a:ext uri="{FF2B5EF4-FFF2-40B4-BE49-F238E27FC236}">
                <a16:creationId xmlns:a16="http://schemas.microsoft.com/office/drawing/2014/main" id="{47ED3C40-89E0-AB48-2575-1409F55D5185}"/>
              </a:ext>
            </a:extLst>
          </p:cNvPr>
          <p:cNvSpPr>
            <a:spLocks noGrp="1"/>
          </p:cNvSpPr>
          <p:nvPr>
            <p:ph idx="1"/>
          </p:nvPr>
        </p:nvSpPr>
        <p:spPr/>
        <p:txBody>
          <a:bodyPr/>
          <a:lstStyle/>
          <a:p>
            <a:pPr marL="0" indent="0">
              <a:buNone/>
            </a:pPr>
            <a:r>
              <a:rPr lang="en-US" altLang="en-US" dirty="0">
                <a:solidFill>
                  <a:srgbClr val="202124"/>
                </a:solidFill>
                <a:latin typeface="Arial" panose="020B0604020202020204" pitchFamily="34" charset="0"/>
                <a:cs typeface="Arial" panose="020B0604020202020204" pitchFamily="34" charset="0"/>
              </a:rPr>
              <a:t>We will be visiting Ware Library during our time in Reception, parents and carers will be welcome to join us.</a:t>
            </a:r>
          </a:p>
          <a:p>
            <a:pPr marL="0" indent="0">
              <a:buNone/>
            </a:pPr>
            <a:endParaRPr lang="en-US" altLang="en-US" dirty="0">
              <a:solidFill>
                <a:srgbClr val="202124"/>
              </a:solidFill>
              <a:latin typeface="Arial" panose="020B0604020202020204" pitchFamily="34" charset="0"/>
              <a:cs typeface="Arial" panose="020B0604020202020204" pitchFamily="34" charset="0"/>
            </a:endParaRPr>
          </a:p>
          <a:p>
            <a:pPr marL="0" indent="0">
              <a:buNone/>
            </a:pPr>
            <a:r>
              <a:rPr lang="en-US" altLang="en-US" dirty="0">
                <a:solidFill>
                  <a:srgbClr val="202124"/>
                </a:solidFill>
                <a:latin typeface="Arial" panose="020B0604020202020204" pitchFamily="34" charset="0"/>
                <a:cs typeface="Arial" panose="020B0604020202020204" pitchFamily="34" charset="0"/>
              </a:rPr>
              <a:t>In June we will be visiting The Sealife Centre in Southend. </a:t>
            </a:r>
          </a:p>
          <a:p>
            <a:pPr marL="0" indent="0">
              <a:buNone/>
            </a:pPr>
            <a:endParaRPr lang="en-GB" dirty="0"/>
          </a:p>
        </p:txBody>
      </p:sp>
    </p:spTree>
    <p:extLst>
      <p:ext uri="{BB962C8B-B14F-4D97-AF65-F5344CB8AC3E}">
        <p14:creationId xmlns:p14="http://schemas.microsoft.com/office/powerpoint/2010/main" val="9970458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u="sng" dirty="0"/>
              <a:t>Things to remember</a:t>
            </a:r>
            <a:br>
              <a:rPr lang="en-GB" b="1" dirty="0"/>
            </a:br>
            <a:r>
              <a:rPr lang="en-GB" b="1" dirty="0"/>
              <a:t>Please ensure…</a:t>
            </a:r>
            <a:br>
              <a:rPr lang="en-GB" dirty="0"/>
            </a:br>
            <a:endParaRPr lang="en-GB" dirty="0"/>
          </a:p>
        </p:txBody>
      </p:sp>
      <p:sp>
        <p:nvSpPr>
          <p:cNvPr id="4" name="Content Placeholder 3"/>
          <p:cNvSpPr>
            <a:spLocks noGrp="1"/>
          </p:cNvSpPr>
          <p:nvPr>
            <p:ph sz="half" idx="2"/>
          </p:nvPr>
        </p:nvSpPr>
        <p:spPr>
          <a:xfrm>
            <a:off x="179512" y="1052736"/>
            <a:ext cx="4318893" cy="4929411"/>
          </a:xfrm>
        </p:spPr>
        <p:txBody>
          <a:bodyPr>
            <a:noAutofit/>
          </a:bodyPr>
          <a:lstStyle/>
          <a:p>
            <a:r>
              <a:rPr lang="en-GB" dirty="0"/>
              <a:t>All items of clothing are labelled with your child’s name.</a:t>
            </a:r>
          </a:p>
          <a:p>
            <a:r>
              <a:rPr lang="en-GB" dirty="0"/>
              <a:t>Welly boots are in school</a:t>
            </a:r>
          </a:p>
          <a:p>
            <a:r>
              <a:rPr lang="en-GB" dirty="0"/>
              <a:t>You read daily with your child at home and make a comment or sign the reading record each time.</a:t>
            </a:r>
          </a:p>
          <a:p>
            <a:r>
              <a:rPr lang="en-GB" dirty="0"/>
              <a:t>PE kits are kept at school and will be sent home at the end of each half term.</a:t>
            </a:r>
          </a:p>
          <a:p>
            <a:r>
              <a:rPr lang="en-GB" dirty="0"/>
              <a:t>Your child has a named and filled water bottle.</a:t>
            </a:r>
          </a:p>
          <a:p>
            <a:endParaRPr lang="en-GB" sz="2800" dirty="0"/>
          </a:p>
        </p:txBody>
      </p:sp>
      <p:sp>
        <p:nvSpPr>
          <p:cNvPr id="6" name="Content Placeholder 5"/>
          <p:cNvSpPr>
            <a:spLocks noGrp="1"/>
          </p:cNvSpPr>
          <p:nvPr>
            <p:ph sz="quarter" idx="4"/>
          </p:nvPr>
        </p:nvSpPr>
        <p:spPr>
          <a:xfrm>
            <a:off x="4644008" y="1268760"/>
            <a:ext cx="4041775" cy="4929411"/>
          </a:xfrm>
        </p:spPr>
        <p:txBody>
          <a:bodyPr>
            <a:normAutofit/>
          </a:bodyPr>
          <a:lstStyle/>
          <a:p>
            <a:r>
              <a:rPr lang="en-GB" dirty="0"/>
              <a:t>Book bags are brought into school every day.</a:t>
            </a:r>
          </a:p>
          <a:p>
            <a:r>
              <a:rPr lang="en-GB" dirty="0"/>
              <a:t>Your child has suitable clothing including outerwear as we will be learning outside whatever the weather!</a:t>
            </a:r>
          </a:p>
          <a:p>
            <a:pPr marL="0" indent="0">
              <a:buNone/>
            </a:pPr>
            <a:endParaRPr lang="en-GB" sz="2800" dirty="0"/>
          </a:p>
          <a:p>
            <a:pPr marL="0" indent="0">
              <a:buNone/>
            </a:pPr>
            <a:endParaRPr lang="en-GB" dirty="0"/>
          </a:p>
        </p:txBody>
      </p:sp>
    </p:spTree>
    <p:extLst>
      <p:ext uri="{BB962C8B-B14F-4D97-AF65-F5344CB8AC3E}">
        <p14:creationId xmlns:p14="http://schemas.microsoft.com/office/powerpoint/2010/main" val="26110998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u="sng" dirty="0"/>
              <a:t>Finally</a:t>
            </a:r>
            <a:br>
              <a:rPr lang="en-GB" dirty="0"/>
            </a:br>
            <a:endParaRPr lang="en-GB" dirty="0"/>
          </a:p>
        </p:txBody>
      </p:sp>
      <p:sp>
        <p:nvSpPr>
          <p:cNvPr id="3" name="Content Placeholder 2"/>
          <p:cNvSpPr>
            <a:spLocks noGrp="1"/>
          </p:cNvSpPr>
          <p:nvPr>
            <p:ph idx="1"/>
          </p:nvPr>
        </p:nvSpPr>
        <p:spPr>
          <a:xfrm>
            <a:off x="448886" y="949994"/>
            <a:ext cx="8229600" cy="4525963"/>
          </a:xfrm>
        </p:spPr>
        <p:txBody>
          <a:bodyPr/>
          <a:lstStyle/>
          <a:p>
            <a:pPr marL="0" indent="0">
              <a:buNone/>
            </a:pPr>
            <a:r>
              <a:rPr lang="en-GB" dirty="0"/>
              <a:t>We look forward to working with you and your child in the year ahead.</a:t>
            </a:r>
          </a:p>
          <a:p>
            <a:pPr marL="0" indent="0">
              <a:buNone/>
            </a:pPr>
            <a:endParaRPr lang="en-GB" dirty="0"/>
          </a:p>
          <a:p>
            <a:pPr marL="0" indent="0">
              <a:buNone/>
            </a:pPr>
            <a:r>
              <a:rPr lang="en-GB" dirty="0"/>
              <a:t>Thank you for your support.</a:t>
            </a:r>
          </a:p>
        </p:txBody>
      </p:sp>
      <p:pic>
        <p:nvPicPr>
          <p:cNvPr id="5" name="Picture 4" descr="A group of children drawing on a chalkboard&#10;&#10;AI-generated content may be incorrect.">
            <a:extLst>
              <a:ext uri="{FF2B5EF4-FFF2-40B4-BE49-F238E27FC236}">
                <a16:creationId xmlns:a16="http://schemas.microsoft.com/office/drawing/2014/main" id="{B29FB672-B875-CC72-CAA4-A3A75C2F3C2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39009" y="3429000"/>
            <a:ext cx="4439477" cy="3329608"/>
          </a:xfrm>
          <a:prstGeom prst="rect">
            <a:avLst/>
          </a:prstGeom>
        </p:spPr>
      </p:pic>
    </p:spTree>
    <p:extLst>
      <p:ext uri="{BB962C8B-B14F-4D97-AF65-F5344CB8AC3E}">
        <p14:creationId xmlns:p14="http://schemas.microsoft.com/office/powerpoint/2010/main" val="41928669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1570</TotalTime>
  <Words>1360</Words>
  <Application>Microsoft Office PowerPoint</Application>
  <PresentationFormat>On-screen Show (4:3)</PresentationFormat>
  <Paragraphs>178</Paragraphs>
  <Slides>29</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Aptos</vt:lpstr>
      <vt:lpstr>Arial</vt:lpstr>
      <vt:lpstr>Calibri</vt:lpstr>
      <vt:lpstr>Comic Sans MS</vt:lpstr>
      <vt:lpstr>Office Theme</vt:lpstr>
      <vt:lpstr>Early Years Foundation Stage</vt:lpstr>
      <vt:lpstr>The Curriculum wheel</vt:lpstr>
      <vt:lpstr>Our Learning Powers</vt:lpstr>
      <vt:lpstr>The Early Years Curriculum</vt:lpstr>
      <vt:lpstr>What are we working towards?</vt:lpstr>
      <vt:lpstr>Communication and Language</vt:lpstr>
      <vt:lpstr>Personal, Social and Emotional Development </vt:lpstr>
      <vt:lpstr>PowerPoint Presentation</vt:lpstr>
      <vt:lpstr>Physical Development </vt:lpstr>
      <vt:lpstr>Why?</vt:lpstr>
      <vt:lpstr>Literacy</vt:lpstr>
      <vt:lpstr>PowerPoint Presentation</vt:lpstr>
      <vt:lpstr>Mathematics</vt:lpstr>
      <vt:lpstr>Understanding the World</vt:lpstr>
      <vt:lpstr>PowerPoint Presentation</vt:lpstr>
      <vt:lpstr>Expressive Arts and Design</vt:lpstr>
      <vt:lpstr>    </vt:lpstr>
      <vt:lpstr>Phonics </vt:lpstr>
      <vt:lpstr>Reading</vt:lpstr>
      <vt:lpstr>PowerPoint Presentation</vt:lpstr>
      <vt:lpstr>PowerPoint Presentation</vt:lpstr>
      <vt:lpstr>Our daily routine </vt:lpstr>
      <vt:lpstr>Home Links </vt:lpstr>
      <vt:lpstr>What can you do at home? </vt:lpstr>
      <vt:lpstr>Assessment </vt:lpstr>
      <vt:lpstr>Baseline Assessment  </vt:lpstr>
      <vt:lpstr>Trips</vt:lpstr>
      <vt:lpstr>Things to remember Please ensure… </vt:lpstr>
      <vt:lpstr>Finally </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Early Years Foundation Stage</dc:title>
  <dc:creator>KLambert</dc:creator>
  <cp:lastModifiedBy>Gemma Gupta</cp:lastModifiedBy>
  <cp:revision>97</cp:revision>
  <dcterms:created xsi:type="dcterms:W3CDTF">2017-09-07T12:55:10Z</dcterms:created>
  <dcterms:modified xsi:type="dcterms:W3CDTF">2025-09-11T18:10:57Z</dcterms:modified>
</cp:coreProperties>
</file>