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Gulfs Display" charset="1" panose="00000500000000000000"/>
      <p:regular r:id="rId14"/>
    </p:embeddedFont>
    <p:embeddedFont>
      <p:font typeface="Garet Bold" charset="1" panose="00000000000000000000"/>
      <p:regular r:id="rId15"/>
    </p:embeddedFont>
    <p:embeddedFont>
      <p:font typeface="DM Sans Bold" charset="1" panose="00000000000000000000"/>
      <p:regular r:id="rId16"/>
    </p:embeddedFont>
    <p:embeddedFont>
      <p:font typeface="DM Sans" charset="1" panose="00000000000000000000"/>
      <p:regular r:id="rId17"/>
    </p:embeddedFont>
    <p:embeddedFont>
      <p:font typeface="Circe" charset="1" panose="020B0502020203020203"/>
      <p:regular r:id="rId18"/>
    </p:embeddedFont>
    <p:embeddedFont>
      <p:font typeface="Circe Bold" charset="1" panose="020B0602020203020203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33F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0" y="616148"/>
          <a:ext cx="40576500" cy="20090123"/>
        </p:xfrm>
        <a:graphic>
          <a:graphicData uri="http://schemas.openxmlformats.org/drawingml/2006/table">
            <a:tbl>
              <a:tblPr/>
              <a:tblGrid>
                <a:gridCol w="9485471"/>
                <a:gridCol w="7201853"/>
                <a:gridCol w="7201853"/>
                <a:gridCol w="7201853"/>
                <a:gridCol w="9485471"/>
              </a:tblGrid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name="Group 3" id="3"/>
          <p:cNvGrpSpPr/>
          <p:nvPr/>
        </p:nvGrpSpPr>
        <p:grpSpPr>
          <a:xfrm rot="0">
            <a:off x="4541968" y="3119401"/>
            <a:ext cx="9204064" cy="4349771"/>
            <a:chOff x="0" y="0"/>
            <a:chExt cx="12272085" cy="5799695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0"/>
              <a:ext cx="12272085" cy="5799695"/>
              <a:chOff x="0" y="0"/>
              <a:chExt cx="5573492" cy="2633990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19050" y="22465"/>
                <a:ext cx="5535519" cy="2589059"/>
              </a:xfrm>
              <a:custGeom>
                <a:avLst/>
                <a:gdLst/>
                <a:ahLst/>
                <a:cxnLst/>
                <a:rect r="r" b="b" t="t" l="l"/>
                <a:pathLst>
                  <a:path h="2589059" w="5535519">
                    <a:moveTo>
                      <a:pt x="4437604" y="2589060"/>
                    </a:moveTo>
                    <a:lnTo>
                      <a:pt x="1097788" y="2589060"/>
                    </a:lnTo>
                    <a:cubicBezTo>
                      <a:pt x="491490" y="2589060"/>
                      <a:pt x="0" y="2009453"/>
                      <a:pt x="0" y="1294455"/>
                    </a:cubicBezTo>
                    <a:cubicBezTo>
                      <a:pt x="0" y="579607"/>
                      <a:pt x="491490" y="0"/>
                      <a:pt x="1097788" y="0"/>
                    </a:cubicBezTo>
                    <a:lnTo>
                      <a:pt x="4437731" y="0"/>
                    </a:lnTo>
                    <a:cubicBezTo>
                      <a:pt x="5044029" y="0"/>
                      <a:pt x="5535519" y="579607"/>
                      <a:pt x="5535519" y="1294605"/>
                    </a:cubicBezTo>
                    <a:cubicBezTo>
                      <a:pt x="5535392" y="2009453"/>
                      <a:pt x="5043901" y="2589060"/>
                      <a:pt x="4437604" y="2589060"/>
                    </a:cubicBezTo>
                    <a:close/>
                  </a:path>
                </a:pathLst>
              </a:custGeom>
              <a:solidFill>
                <a:srgbClr val="F6C32C"/>
              </a:solidFill>
            </p:spPr>
          </p:sp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5573492" cy="2633990"/>
              </a:xfrm>
              <a:custGeom>
                <a:avLst/>
                <a:gdLst/>
                <a:ahLst/>
                <a:cxnLst/>
                <a:rect r="r" b="b" t="t" l="l"/>
                <a:pathLst>
                  <a:path h="2633990" w="5573492">
                    <a:moveTo>
                      <a:pt x="4456654" y="2633990"/>
                    </a:moveTo>
                    <a:lnTo>
                      <a:pt x="1116838" y="2633990"/>
                    </a:lnTo>
                    <a:cubicBezTo>
                      <a:pt x="501015" y="2633990"/>
                      <a:pt x="0" y="2043151"/>
                      <a:pt x="0" y="1317070"/>
                    </a:cubicBezTo>
                    <a:cubicBezTo>
                      <a:pt x="0" y="590839"/>
                      <a:pt x="501015" y="0"/>
                      <a:pt x="1116838" y="0"/>
                    </a:cubicBezTo>
                    <a:lnTo>
                      <a:pt x="4456781" y="0"/>
                    </a:lnTo>
                    <a:cubicBezTo>
                      <a:pt x="5072476" y="0"/>
                      <a:pt x="5573492" y="590839"/>
                      <a:pt x="5573492" y="1317070"/>
                    </a:cubicBezTo>
                    <a:cubicBezTo>
                      <a:pt x="5573492" y="2043151"/>
                      <a:pt x="5072476" y="2633990"/>
                      <a:pt x="4456654" y="2633990"/>
                    </a:cubicBezTo>
                    <a:close/>
                    <a:moveTo>
                      <a:pt x="1116838" y="44931"/>
                    </a:moveTo>
                    <a:cubicBezTo>
                      <a:pt x="521970" y="44931"/>
                      <a:pt x="38100" y="615551"/>
                      <a:pt x="38100" y="1317070"/>
                    </a:cubicBezTo>
                    <a:cubicBezTo>
                      <a:pt x="38100" y="2018439"/>
                      <a:pt x="521970" y="2589209"/>
                      <a:pt x="1116838" y="2589209"/>
                    </a:cubicBezTo>
                    <a:lnTo>
                      <a:pt x="4456781" y="2589209"/>
                    </a:lnTo>
                    <a:cubicBezTo>
                      <a:pt x="5051522" y="2589209"/>
                      <a:pt x="5535519" y="2018589"/>
                      <a:pt x="5535519" y="1317070"/>
                    </a:cubicBezTo>
                    <a:cubicBezTo>
                      <a:pt x="5535392" y="615551"/>
                      <a:pt x="5051522" y="44931"/>
                      <a:pt x="4456654" y="44931"/>
                    </a:cubicBezTo>
                    <a:lnTo>
                      <a:pt x="1116838" y="44931"/>
                    </a:lnTo>
                    <a:close/>
                  </a:path>
                </a:pathLst>
              </a:custGeom>
              <a:solidFill>
                <a:srgbClr val="EF5A99"/>
              </a:solidFill>
            </p:spPr>
          </p:sp>
        </p:grpSp>
        <p:sp>
          <p:nvSpPr>
            <p:cNvPr name="TextBox 7" id="7"/>
            <p:cNvSpPr txBox="true"/>
            <p:nvPr/>
          </p:nvSpPr>
          <p:spPr>
            <a:xfrm rot="0">
              <a:off x="1075636" y="1097755"/>
              <a:ext cx="10120814" cy="380420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776"/>
                </a:lnSpc>
              </a:pPr>
              <a:r>
                <a:rPr lang="en-US" sz="10776">
                  <a:solidFill>
                    <a:srgbClr val="000000"/>
                  </a:solidFill>
                  <a:latin typeface="Gulfs Display"/>
                  <a:ea typeface="Gulfs Display"/>
                  <a:cs typeface="Gulfs Display"/>
                  <a:sym typeface="Gulfs Display"/>
                </a:rPr>
                <a:t>Welcome,</a:t>
              </a:r>
            </a:p>
            <a:p>
              <a:pPr algn="ctr">
                <a:lnSpc>
                  <a:spcPts val="10776"/>
                </a:lnSpc>
              </a:pPr>
              <a:r>
                <a:rPr lang="en-US" sz="10776">
                  <a:solidFill>
                    <a:srgbClr val="000000"/>
                  </a:solidFill>
                  <a:latin typeface="Gulfs Display"/>
                  <a:ea typeface="Gulfs Display"/>
                  <a:cs typeface="Gulfs Display"/>
                  <a:sym typeface="Gulfs Display"/>
                </a:rPr>
                <a:t>Parents!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281580" y="8547923"/>
            <a:ext cx="9724839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b="true" sz="27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SCHOOL YEAR 2025-2026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417379" y="1028700"/>
            <a:ext cx="5453241" cy="1468157"/>
            <a:chOff x="0" y="0"/>
            <a:chExt cx="7270988" cy="195754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2458741" y="0"/>
              <a:ext cx="2353506" cy="1176753"/>
            </a:xfrm>
            <a:custGeom>
              <a:avLst/>
              <a:gdLst/>
              <a:ahLst/>
              <a:cxnLst/>
              <a:rect r="r" b="b" t="t" l="l"/>
              <a:pathLst>
                <a:path h="1176753" w="2353506">
                  <a:moveTo>
                    <a:pt x="0" y="0"/>
                  </a:moveTo>
                  <a:lnTo>
                    <a:pt x="2353506" y="0"/>
                  </a:lnTo>
                  <a:lnTo>
                    <a:pt x="2353506" y="1176753"/>
                  </a:lnTo>
                  <a:lnTo>
                    <a:pt x="0" y="11767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0" y="1347943"/>
              <a:ext cx="7270988" cy="609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00"/>
                </a:lnSpc>
              </a:pPr>
              <a:r>
                <a:rPr lang="en-US" b="true" sz="3000">
                  <a:solidFill>
                    <a:srgbClr val="FFFFFF"/>
                  </a:solidFill>
                  <a:latin typeface="Garet Bold"/>
                  <a:ea typeface="Garet Bold"/>
                  <a:cs typeface="Garet Bold"/>
                  <a:sym typeface="Garet Bold"/>
                </a:rPr>
                <a:t>YEAR 6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C32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12591" y="0"/>
            <a:ext cx="7775409" cy="10287000"/>
            <a:chOff x="0" y="0"/>
            <a:chExt cx="204784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47844" cy="2709333"/>
            </a:xfrm>
            <a:custGeom>
              <a:avLst/>
              <a:gdLst/>
              <a:ahLst/>
              <a:cxnLst/>
              <a:rect r="r" b="b" t="t" l="l"/>
              <a:pathLst>
                <a:path h="2709333" w="2047844">
                  <a:moveTo>
                    <a:pt x="0" y="0"/>
                  </a:moveTo>
                  <a:lnTo>
                    <a:pt x="2047844" y="0"/>
                  </a:lnTo>
                  <a:lnTo>
                    <a:pt x="204784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5A9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2047844" cy="27093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02"/>
                </a:lnSpc>
              </a:pPr>
            </a:p>
          </p:txBody>
        </p:sp>
      </p:grp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10512591" y="-1121648"/>
          <a:ext cx="22141748" cy="20090123"/>
        </p:xfrm>
        <a:graphic>
          <a:graphicData uri="http://schemas.openxmlformats.org/drawingml/2006/table">
            <a:tbl>
              <a:tblPr/>
              <a:tblGrid>
                <a:gridCol w="5535437"/>
                <a:gridCol w="5535437"/>
                <a:gridCol w="5535437"/>
                <a:gridCol w="5535437"/>
              </a:tblGrid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505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5000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253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6" id="6"/>
          <p:cNvSpPr txBox="true"/>
          <p:nvPr/>
        </p:nvSpPr>
        <p:spPr>
          <a:xfrm rot="0">
            <a:off x="590550" y="2149734"/>
            <a:ext cx="6087700" cy="72015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00"/>
              </a:lnSpc>
            </a:pPr>
            <a:r>
              <a:rPr lang="en-US" sz="8000">
                <a:solidFill>
                  <a:srgbClr val="000000"/>
                </a:solidFill>
                <a:latin typeface="Gulfs Display"/>
                <a:ea typeface="Gulfs Display"/>
                <a:cs typeface="Gulfs Display"/>
                <a:sym typeface="Gulfs Display"/>
              </a:rPr>
              <a:t>Team </a:t>
            </a:r>
          </a:p>
          <a:p>
            <a:pPr algn="l">
              <a:lnSpc>
                <a:spcPts val="8000"/>
              </a:lnSpc>
            </a:pPr>
          </a:p>
          <a:p>
            <a:pPr algn="l">
              <a:lnSpc>
                <a:spcPts val="7100"/>
              </a:lnSpc>
            </a:pPr>
            <a:r>
              <a:rPr lang="en-US" sz="7100">
                <a:solidFill>
                  <a:srgbClr val="000000"/>
                </a:solidFill>
                <a:latin typeface="Gulfs Display"/>
                <a:ea typeface="Gulfs Display"/>
                <a:cs typeface="Gulfs Display"/>
                <a:sym typeface="Gulfs Display"/>
              </a:rPr>
              <a:t>Mrs Matteoni</a:t>
            </a:r>
          </a:p>
          <a:p>
            <a:pPr algn="l">
              <a:lnSpc>
                <a:spcPts val="4900"/>
              </a:lnSpc>
            </a:pPr>
            <a:r>
              <a:rPr lang="en-US" sz="4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PE, PSHE, Mental health, OPAL, SLT, DSP </a:t>
            </a:r>
          </a:p>
          <a:p>
            <a:pPr algn="l">
              <a:lnSpc>
                <a:spcPts val="7100"/>
              </a:lnSpc>
            </a:pPr>
          </a:p>
          <a:p>
            <a:pPr algn="l">
              <a:lnSpc>
                <a:spcPts val="7100"/>
              </a:lnSpc>
            </a:pPr>
            <a:r>
              <a:rPr lang="en-US" sz="7100">
                <a:solidFill>
                  <a:srgbClr val="000000"/>
                </a:solidFill>
                <a:latin typeface="Gulfs Display"/>
                <a:ea typeface="Gulfs Display"/>
                <a:cs typeface="Gulfs Display"/>
                <a:sym typeface="Gulfs Display"/>
              </a:rPr>
              <a:t>Mrs Ellmore</a:t>
            </a:r>
          </a:p>
          <a:p>
            <a:pPr algn="l">
              <a:lnSpc>
                <a:spcPts val="4800"/>
              </a:lnSpc>
            </a:pPr>
            <a:r>
              <a:rPr lang="en-US" sz="48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Computing/Eco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562322" y="8125460"/>
            <a:ext cx="5675947" cy="1255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latin typeface="Gulfs Display"/>
                <a:ea typeface="Gulfs Display"/>
                <a:cs typeface="Gulfs Display"/>
                <a:sym typeface="Gulfs Display"/>
              </a:rPr>
              <a:t>Mrs Giroud </a:t>
            </a:r>
          </a:p>
          <a:p>
            <a:pPr algn="r"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latin typeface="Gulfs Display"/>
                <a:ea typeface="Gulfs Display"/>
                <a:cs typeface="Gulfs Display"/>
                <a:sym typeface="Gulfs Display"/>
              </a:rPr>
              <a:t>Miss Beviss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244300" y="191265"/>
            <a:ext cx="3349741" cy="1674871"/>
          </a:xfrm>
          <a:custGeom>
            <a:avLst/>
            <a:gdLst/>
            <a:ahLst/>
            <a:cxnLst/>
            <a:rect r="r" b="b" t="t" l="l"/>
            <a:pathLst>
              <a:path h="1674871" w="3349741">
                <a:moveTo>
                  <a:pt x="0" y="0"/>
                </a:moveTo>
                <a:lnTo>
                  <a:pt x="3349742" y="0"/>
                </a:lnTo>
                <a:lnTo>
                  <a:pt x="3349742" y="1674870"/>
                </a:lnTo>
                <a:lnTo>
                  <a:pt x="0" y="16748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10407" y="6258184"/>
            <a:ext cx="3349741" cy="1674871"/>
          </a:xfrm>
          <a:custGeom>
            <a:avLst/>
            <a:gdLst/>
            <a:ahLst/>
            <a:cxnLst/>
            <a:rect r="r" b="b" t="t" l="l"/>
            <a:pathLst>
              <a:path h="1674871" w="3349741">
                <a:moveTo>
                  <a:pt x="0" y="0"/>
                </a:moveTo>
                <a:lnTo>
                  <a:pt x="3349741" y="0"/>
                </a:lnTo>
                <a:lnTo>
                  <a:pt x="3349741" y="1674871"/>
                </a:lnTo>
                <a:lnTo>
                  <a:pt x="0" y="16748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116400" y="2987356"/>
            <a:ext cx="3119966" cy="4457095"/>
          </a:xfrm>
          <a:custGeom>
            <a:avLst/>
            <a:gdLst/>
            <a:ahLst/>
            <a:cxnLst/>
            <a:rect r="r" b="b" t="t" l="l"/>
            <a:pathLst>
              <a:path h="4457095" w="3119966">
                <a:moveTo>
                  <a:pt x="0" y="0"/>
                </a:moveTo>
                <a:lnTo>
                  <a:pt x="3119966" y="0"/>
                </a:lnTo>
                <a:lnTo>
                  <a:pt x="3119966" y="4457095"/>
                </a:lnTo>
                <a:lnTo>
                  <a:pt x="0" y="44570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676141" y="2987356"/>
            <a:ext cx="3119966" cy="4457095"/>
          </a:xfrm>
          <a:custGeom>
            <a:avLst/>
            <a:gdLst/>
            <a:ahLst/>
            <a:cxnLst/>
            <a:rect r="r" b="b" t="t" l="l"/>
            <a:pathLst>
              <a:path h="4457095" w="3119966">
                <a:moveTo>
                  <a:pt x="0" y="0"/>
                </a:moveTo>
                <a:lnTo>
                  <a:pt x="3119966" y="0"/>
                </a:lnTo>
                <a:lnTo>
                  <a:pt x="3119966" y="4457095"/>
                </a:lnTo>
                <a:lnTo>
                  <a:pt x="0" y="445709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A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3284721" y="2396371"/>
          <a:ext cx="18772504" cy="9745006"/>
        </p:xfrm>
        <a:graphic>
          <a:graphicData uri="http://schemas.openxmlformats.org/drawingml/2006/table">
            <a:tbl>
              <a:tblPr/>
              <a:tblGrid>
                <a:gridCol w="3754501"/>
                <a:gridCol w="3754501"/>
                <a:gridCol w="3754501"/>
                <a:gridCol w="3754501"/>
                <a:gridCol w="3754501"/>
              </a:tblGrid>
              <a:tr h="188980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4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4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4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5400000">
            <a:off x="11830171" y="5437985"/>
            <a:ext cx="10858258" cy="5429129"/>
          </a:xfrm>
          <a:custGeom>
            <a:avLst/>
            <a:gdLst/>
            <a:ahLst/>
            <a:cxnLst/>
            <a:rect r="r" b="b" t="t" l="l"/>
            <a:pathLst>
              <a:path h="5429129" w="10858258">
                <a:moveTo>
                  <a:pt x="0" y="0"/>
                </a:moveTo>
                <a:lnTo>
                  <a:pt x="10858258" y="0"/>
                </a:lnTo>
                <a:lnTo>
                  <a:pt x="10858258" y="5429130"/>
                </a:lnTo>
                <a:lnTo>
                  <a:pt x="0" y="54291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4252414" y="8856"/>
            <a:ext cx="10858258" cy="5429129"/>
          </a:xfrm>
          <a:custGeom>
            <a:avLst/>
            <a:gdLst/>
            <a:ahLst/>
            <a:cxnLst/>
            <a:rect r="r" b="b" t="t" l="l"/>
            <a:pathLst>
              <a:path h="5429129" w="10858258">
                <a:moveTo>
                  <a:pt x="0" y="0"/>
                </a:moveTo>
                <a:lnTo>
                  <a:pt x="10858258" y="0"/>
                </a:lnTo>
                <a:lnTo>
                  <a:pt x="10858258" y="5429129"/>
                </a:lnTo>
                <a:lnTo>
                  <a:pt x="0" y="54291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714871" y="2612055"/>
            <a:ext cx="11028059" cy="5651861"/>
            <a:chOff x="0" y="0"/>
            <a:chExt cx="5139511" cy="26339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19050" y="22465"/>
              <a:ext cx="5101538" cy="2589059"/>
            </a:xfrm>
            <a:custGeom>
              <a:avLst/>
              <a:gdLst/>
              <a:ahLst/>
              <a:cxnLst/>
              <a:rect r="r" b="b" t="t" l="l"/>
              <a:pathLst>
                <a:path h="2589059" w="5101538">
                  <a:moveTo>
                    <a:pt x="4003623" y="2589060"/>
                  </a:moveTo>
                  <a:lnTo>
                    <a:pt x="1097788" y="2589060"/>
                  </a:lnTo>
                  <a:cubicBezTo>
                    <a:pt x="491490" y="2589060"/>
                    <a:pt x="0" y="2009453"/>
                    <a:pt x="0" y="1294455"/>
                  </a:cubicBezTo>
                  <a:cubicBezTo>
                    <a:pt x="0" y="579607"/>
                    <a:pt x="491490" y="0"/>
                    <a:pt x="1097788" y="0"/>
                  </a:cubicBezTo>
                  <a:lnTo>
                    <a:pt x="4003750" y="0"/>
                  </a:lnTo>
                  <a:cubicBezTo>
                    <a:pt x="4610048" y="0"/>
                    <a:pt x="5101538" y="579607"/>
                    <a:pt x="5101538" y="1294605"/>
                  </a:cubicBezTo>
                  <a:cubicBezTo>
                    <a:pt x="5101411" y="2009453"/>
                    <a:pt x="4609921" y="2589060"/>
                    <a:pt x="4003623" y="2589060"/>
                  </a:cubicBezTo>
                  <a:close/>
                </a:path>
              </a:pathLst>
            </a:custGeom>
            <a:solidFill>
              <a:srgbClr val="F6C32C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139511" cy="2633990"/>
            </a:xfrm>
            <a:custGeom>
              <a:avLst/>
              <a:gdLst/>
              <a:ahLst/>
              <a:cxnLst/>
              <a:rect r="r" b="b" t="t" l="l"/>
              <a:pathLst>
                <a:path h="2633990" w="5139511">
                  <a:moveTo>
                    <a:pt x="4022673" y="2633990"/>
                  </a:moveTo>
                  <a:lnTo>
                    <a:pt x="1116838" y="2633990"/>
                  </a:lnTo>
                  <a:cubicBezTo>
                    <a:pt x="501015" y="2633990"/>
                    <a:pt x="0" y="2043151"/>
                    <a:pt x="0" y="1317070"/>
                  </a:cubicBezTo>
                  <a:cubicBezTo>
                    <a:pt x="0" y="590839"/>
                    <a:pt x="501015" y="0"/>
                    <a:pt x="1116838" y="0"/>
                  </a:cubicBezTo>
                  <a:lnTo>
                    <a:pt x="4022800" y="0"/>
                  </a:lnTo>
                  <a:cubicBezTo>
                    <a:pt x="4638496" y="0"/>
                    <a:pt x="5139511" y="590839"/>
                    <a:pt x="5139511" y="1317070"/>
                  </a:cubicBezTo>
                  <a:cubicBezTo>
                    <a:pt x="5139511" y="2043151"/>
                    <a:pt x="4638496" y="2633990"/>
                    <a:pt x="4022673" y="2633990"/>
                  </a:cubicBezTo>
                  <a:close/>
                  <a:moveTo>
                    <a:pt x="1116838" y="44931"/>
                  </a:moveTo>
                  <a:cubicBezTo>
                    <a:pt x="521970" y="44931"/>
                    <a:pt x="38100" y="615551"/>
                    <a:pt x="38100" y="1317070"/>
                  </a:cubicBezTo>
                  <a:cubicBezTo>
                    <a:pt x="38100" y="2018439"/>
                    <a:pt x="521970" y="2589209"/>
                    <a:pt x="1116838" y="2589209"/>
                  </a:cubicBezTo>
                  <a:lnTo>
                    <a:pt x="4022800" y="2589209"/>
                  </a:lnTo>
                  <a:cubicBezTo>
                    <a:pt x="4617541" y="2589209"/>
                    <a:pt x="5101538" y="2018589"/>
                    <a:pt x="5101538" y="1317070"/>
                  </a:cubicBezTo>
                  <a:cubicBezTo>
                    <a:pt x="5101411" y="615551"/>
                    <a:pt x="4617541" y="44931"/>
                    <a:pt x="4022673" y="44931"/>
                  </a:cubicBezTo>
                  <a:lnTo>
                    <a:pt x="1116838" y="44931"/>
                  </a:lnTo>
                  <a:close/>
                </a:path>
              </a:pathLst>
            </a:custGeom>
            <a:solidFill>
              <a:srgbClr val="EF5A99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4278116" y="1072396"/>
            <a:ext cx="7709650" cy="98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6399">
                <a:solidFill>
                  <a:srgbClr val="FFFFFF"/>
                </a:solidFill>
                <a:latin typeface="Gulfs Display"/>
                <a:ea typeface="Gulfs Display"/>
                <a:cs typeface="Gulfs Display"/>
                <a:sym typeface="Gulfs Display"/>
              </a:rPr>
              <a:t>Timetable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497868" y="3922660"/>
            <a:ext cx="9292265" cy="3804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b="true" sz="3599" u="sng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AUTUMN TERM</a:t>
            </a:r>
            <a:r>
              <a:rPr lang="en-US" b="true" sz="35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 </a:t>
            </a:r>
          </a:p>
          <a:p>
            <a:pPr algn="ctr">
              <a:lnSpc>
                <a:spcPts val="5039"/>
              </a:lnSpc>
            </a:pPr>
          </a:p>
          <a:p>
            <a:pPr algn="ctr">
              <a:lnSpc>
                <a:spcPts val="5039"/>
              </a:lnSpc>
            </a:pPr>
            <a:r>
              <a:rPr lang="en-US" b="true" sz="35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PE DAYS </a:t>
            </a:r>
          </a:p>
          <a:p>
            <a:pPr algn="ctr">
              <a:lnSpc>
                <a:spcPts val="5039"/>
              </a:lnSpc>
            </a:pPr>
          </a:p>
          <a:p>
            <a:pPr algn="ctr">
              <a:lnSpc>
                <a:spcPts val="5039"/>
              </a:lnSpc>
            </a:pPr>
            <a:r>
              <a:rPr lang="en-US" b="true" sz="35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WEDNESDAYS </a:t>
            </a:r>
          </a:p>
          <a:p>
            <a:pPr algn="ctr">
              <a:lnSpc>
                <a:spcPts val="5039"/>
              </a:lnSpc>
            </a:pPr>
            <a:r>
              <a:rPr lang="en-US" b="true" sz="3599">
                <a:solidFill>
                  <a:srgbClr val="000000"/>
                </a:solidFill>
                <a:latin typeface="Garet Bold"/>
                <a:ea typeface="Garet Bold"/>
                <a:cs typeface="Garet Bold"/>
                <a:sym typeface="Garet Bold"/>
              </a:rPr>
              <a:t>THURSDAYS- SWIMMING </a:t>
            </a:r>
          </a:p>
        </p:txBody>
      </p:sp>
      <p:sp>
        <p:nvSpPr>
          <p:cNvPr name="Freeform 10" id="10"/>
          <p:cNvSpPr/>
          <p:nvPr/>
        </p:nvSpPr>
        <p:spPr>
          <a:xfrm flipH="true" flipV="false" rot="-411744">
            <a:off x="1543175" y="2953257"/>
            <a:ext cx="2999258" cy="2873834"/>
          </a:xfrm>
          <a:custGeom>
            <a:avLst/>
            <a:gdLst/>
            <a:ahLst/>
            <a:cxnLst/>
            <a:rect r="r" b="b" t="t" l="l"/>
            <a:pathLst>
              <a:path h="2873834" w="2999258">
                <a:moveTo>
                  <a:pt x="2999258" y="0"/>
                </a:moveTo>
                <a:lnTo>
                  <a:pt x="0" y="0"/>
                </a:lnTo>
                <a:lnTo>
                  <a:pt x="0" y="2873834"/>
                </a:lnTo>
                <a:lnTo>
                  <a:pt x="2999258" y="2873834"/>
                </a:lnTo>
                <a:lnTo>
                  <a:pt x="299925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556849">
            <a:off x="14002239" y="5366541"/>
            <a:ext cx="2999258" cy="2873834"/>
          </a:xfrm>
          <a:custGeom>
            <a:avLst/>
            <a:gdLst/>
            <a:ahLst/>
            <a:cxnLst/>
            <a:rect r="r" b="b" t="t" l="l"/>
            <a:pathLst>
              <a:path h="2873834" w="2999258">
                <a:moveTo>
                  <a:pt x="0" y="0"/>
                </a:moveTo>
                <a:lnTo>
                  <a:pt x="2999258" y="0"/>
                </a:lnTo>
                <a:lnTo>
                  <a:pt x="2999258" y="2873834"/>
                </a:lnTo>
                <a:lnTo>
                  <a:pt x="0" y="2873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348717" y="1028700"/>
            <a:ext cx="2735342" cy="1367671"/>
          </a:xfrm>
          <a:custGeom>
            <a:avLst/>
            <a:gdLst/>
            <a:ahLst/>
            <a:cxnLst/>
            <a:rect r="r" b="b" t="t" l="l"/>
            <a:pathLst>
              <a:path h="1367671" w="2735342">
                <a:moveTo>
                  <a:pt x="0" y="0"/>
                </a:moveTo>
                <a:lnTo>
                  <a:pt x="2735343" y="0"/>
                </a:lnTo>
                <a:lnTo>
                  <a:pt x="2735343" y="1367671"/>
                </a:lnTo>
                <a:lnTo>
                  <a:pt x="0" y="1367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3284721" y="8483802"/>
            <a:ext cx="2692101" cy="1346050"/>
          </a:xfrm>
          <a:custGeom>
            <a:avLst/>
            <a:gdLst/>
            <a:ahLst/>
            <a:cxnLst/>
            <a:rect r="r" b="b" t="t" l="l"/>
            <a:pathLst>
              <a:path h="1346050" w="2692101">
                <a:moveTo>
                  <a:pt x="0" y="0"/>
                </a:moveTo>
                <a:lnTo>
                  <a:pt x="2692100" y="0"/>
                </a:lnTo>
                <a:lnTo>
                  <a:pt x="2692100" y="1346050"/>
                </a:lnTo>
                <a:lnTo>
                  <a:pt x="0" y="13460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A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3284721" y="2409988"/>
          <a:ext cx="18772504" cy="10472777"/>
        </p:xfrm>
        <a:graphic>
          <a:graphicData uri="http://schemas.openxmlformats.org/drawingml/2006/table">
            <a:tbl>
              <a:tblPr/>
              <a:tblGrid>
                <a:gridCol w="3754501"/>
                <a:gridCol w="3754501"/>
                <a:gridCol w="3754501"/>
                <a:gridCol w="3754501"/>
                <a:gridCol w="3754501"/>
              </a:tblGrid>
              <a:tr h="261819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19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19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19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182"/>
                        </a:lnSpc>
                        <a:defRPr/>
                      </a:pPr>
                      <a:endParaRPr lang="en-US" sz="1100"/>
                    </a:p>
                  </a:txBody>
                  <a:tcPr marL="305171" marR="305171" marT="305171" marB="305171" anchor="ctr">
                    <a:lnL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10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-10800000">
            <a:off x="14573129" y="2929971"/>
            <a:ext cx="10858258" cy="5429129"/>
          </a:xfrm>
          <a:custGeom>
            <a:avLst/>
            <a:gdLst/>
            <a:ahLst/>
            <a:cxnLst/>
            <a:rect r="r" b="b" t="t" l="l"/>
            <a:pathLst>
              <a:path h="5429129" w="10858258">
                <a:moveTo>
                  <a:pt x="0" y="0"/>
                </a:moveTo>
                <a:lnTo>
                  <a:pt x="10858259" y="0"/>
                </a:lnTo>
                <a:lnTo>
                  <a:pt x="10858259" y="5429129"/>
                </a:lnTo>
                <a:lnTo>
                  <a:pt x="0" y="54291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-7143388" y="2929971"/>
            <a:ext cx="10858258" cy="5429129"/>
          </a:xfrm>
          <a:custGeom>
            <a:avLst/>
            <a:gdLst/>
            <a:ahLst/>
            <a:cxnLst/>
            <a:rect r="r" b="b" t="t" l="l"/>
            <a:pathLst>
              <a:path h="5429129" w="10858258">
                <a:moveTo>
                  <a:pt x="0" y="0"/>
                </a:moveTo>
                <a:lnTo>
                  <a:pt x="10858259" y="0"/>
                </a:lnTo>
                <a:lnTo>
                  <a:pt x="10858259" y="5429129"/>
                </a:lnTo>
                <a:lnTo>
                  <a:pt x="0" y="54291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792960" y="152563"/>
            <a:ext cx="8871881" cy="2257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79"/>
              </a:lnSpc>
            </a:pPr>
            <a:r>
              <a:rPr lang="en-US" sz="7399">
                <a:solidFill>
                  <a:srgbClr val="FFFFFF"/>
                </a:solidFill>
                <a:latin typeface="Gulfs Display"/>
                <a:ea typeface="Gulfs Display"/>
                <a:cs typeface="Gulfs Display"/>
                <a:sym typeface="Gulfs Display"/>
              </a:rPr>
              <a:t>What do children need?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3714871" y="2612055"/>
            <a:ext cx="11028059" cy="7674945"/>
            <a:chOff x="0" y="0"/>
            <a:chExt cx="5139511" cy="357682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9050" y="30507"/>
              <a:ext cx="5101538" cy="3515814"/>
            </a:xfrm>
            <a:custGeom>
              <a:avLst/>
              <a:gdLst/>
              <a:ahLst/>
              <a:cxnLst/>
              <a:rect r="r" b="b" t="t" l="l"/>
              <a:pathLst>
                <a:path h="3515814" w="5101538">
                  <a:moveTo>
                    <a:pt x="4003623" y="3515813"/>
                  </a:moveTo>
                  <a:lnTo>
                    <a:pt x="1097788" y="3515813"/>
                  </a:lnTo>
                  <a:cubicBezTo>
                    <a:pt x="491490" y="3515813"/>
                    <a:pt x="0" y="2728736"/>
                    <a:pt x="0" y="1757805"/>
                  </a:cubicBezTo>
                  <a:cubicBezTo>
                    <a:pt x="0" y="787077"/>
                    <a:pt x="491490" y="0"/>
                    <a:pt x="1097788" y="0"/>
                  </a:cubicBezTo>
                  <a:lnTo>
                    <a:pt x="4003750" y="0"/>
                  </a:lnTo>
                  <a:cubicBezTo>
                    <a:pt x="4610048" y="0"/>
                    <a:pt x="5101538" y="787077"/>
                    <a:pt x="5101538" y="1758008"/>
                  </a:cubicBezTo>
                  <a:cubicBezTo>
                    <a:pt x="5101411" y="2728736"/>
                    <a:pt x="4609921" y="3515813"/>
                    <a:pt x="4003623" y="3515813"/>
                  </a:cubicBezTo>
                  <a:close/>
                </a:path>
              </a:pathLst>
            </a:custGeom>
            <a:solidFill>
              <a:srgbClr val="F6C32C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139511" cy="3576827"/>
            </a:xfrm>
            <a:custGeom>
              <a:avLst/>
              <a:gdLst/>
              <a:ahLst/>
              <a:cxnLst/>
              <a:rect r="r" b="b" t="t" l="l"/>
              <a:pathLst>
                <a:path h="3576827" w="5139511">
                  <a:moveTo>
                    <a:pt x="4022673" y="3576827"/>
                  </a:moveTo>
                  <a:lnTo>
                    <a:pt x="1116838" y="3576827"/>
                  </a:lnTo>
                  <a:cubicBezTo>
                    <a:pt x="501015" y="3576827"/>
                    <a:pt x="0" y="2774497"/>
                    <a:pt x="0" y="1788515"/>
                  </a:cubicBezTo>
                  <a:cubicBezTo>
                    <a:pt x="0" y="802330"/>
                    <a:pt x="501015" y="0"/>
                    <a:pt x="1116838" y="0"/>
                  </a:cubicBezTo>
                  <a:lnTo>
                    <a:pt x="4022800" y="0"/>
                  </a:lnTo>
                  <a:cubicBezTo>
                    <a:pt x="4638496" y="0"/>
                    <a:pt x="5139511" y="802330"/>
                    <a:pt x="5139511" y="1788515"/>
                  </a:cubicBezTo>
                  <a:cubicBezTo>
                    <a:pt x="5139511" y="2774497"/>
                    <a:pt x="4638496" y="3576827"/>
                    <a:pt x="4022673" y="3576827"/>
                  </a:cubicBezTo>
                  <a:close/>
                  <a:moveTo>
                    <a:pt x="1116838" y="61014"/>
                  </a:moveTo>
                  <a:cubicBezTo>
                    <a:pt x="521970" y="61014"/>
                    <a:pt x="38100" y="835888"/>
                    <a:pt x="38100" y="1788515"/>
                  </a:cubicBezTo>
                  <a:cubicBezTo>
                    <a:pt x="38100" y="2740939"/>
                    <a:pt x="521970" y="3516017"/>
                    <a:pt x="1116838" y="3516017"/>
                  </a:cubicBezTo>
                  <a:lnTo>
                    <a:pt x="4022800" y="3516017"/>
                  </a:lnTo>
                  <a:cubicBezTo>
                    <a:pt x="4617541" y="3516017"/>
                    <a:pt x="5101538" y="2741143"/>
                    <a:pt x="5101538" y="1788515"/>
                  </a:cubicBezTo>
                  <a:cubicBezTo>
                    <a:pt x="5101411" y="835888"/>
                    <a:pt x="4617541" y="61014"/>
                    <a:pt x="4022673" y="61014"/>
                  </a:cubicBezTo>
                  <a:lnTo>
                    <a:pt x="1116838" y="61014"/>
                  </a:lnTo>
                  <a:close/>
                </a:path>
              </a:pathLst>
            </a:custGeom>
            <a:solidFill>
              <a:srgbClr val="EF5A99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93547" y="4691245"/>
            <a:ext cx="2371648" cy="1487670"/>
          </a:xfrm>
          <a:custGeom>
            <a:avLst/>
            <a:gdLst/>
            <a:ahLst/>
            <a:cxnLst/>
            <a:rect r="r" b="b" t="t" l="l"/>
            <a:pathLst>
              <a:path h="1487670" w="2371648">
                <a:moveTo>
                  <a:pt x="0" y="0"/>
                </a:moveTo>
                <a:lnTo>
                  <a:pt x="2371648" y="0"/>
                </a:lnTo>
                <a:lnTo>
                  <a:pt x="2371648" y="1487670"/>
                </a:lnTo>
                <a:lnTo>
                  <a:pt x="0" y="14876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241396" y="4691245"/>
            <a:ext cx="2371648" cy="1487670"/>
          </a:xfrm>
          <a:custGeom>
            <a:avLst/>
            <a:gdLst/>
            <a:ahLst/>
            <a:cxnLst/>
            <a:rect r="r" b="b" t="t" l="l"/>
            <a:pathLst>
              <a:path h="1487670" w="2371648">
                <a:moveTo>
                  <a:pt x="0" y="0"/>
                </a:moveTo>
                <a:lnTo>
                  <a:pt x="2371648" y="0"/>
                </a:lnTo>
                <a:lnTo>
                  <a:pt x="2371648" y="1487670"/>
                </a:lnTo>
                <a:lnTo>
                  <a:pt x="0" y="14876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74419">
            <a:off x="2979447" y="1050600"/>
            <a:ext cx="1470848" cy="1747227"/>
          </a:xfrm>
          <a:custGeom>
            <a:avLst/>
            <a:gdLst/>
            <a:ahLst/>
            <a:cxnLst/>
            <a:rect r="r" b="b" t="t" l="l"/>
            <a:pathLst>
              <a:path h="1747227" w="1470848">
                <a:moveTo>
                  <a:pt x="0" y="0"/>
                </a:moveTo>
                <a:lnTo>
                  <a:pt x="1470848" y="0"/>
                </a:lnTo>
                <a:lnTo>
                  <a:pt x="1470848" y="1747227"/>
                </a:lnTo>
                <a:lnTo>
                  <a:pt x="0" y="174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74419">
            <a:off x="2979447" y="7385983"/>
            <a:ext cx="1470848" cy="1747227"/>
          </a:xfrm>
          <a:custGeom>
            <a:avLst/>
            <a:gdLst/>
            <a:ahLst/>
            <a:cxnLst/>
            <a:rect r="r" b="b" t="t" l="l"/>
            <a:pathLst>
              <a:path h="1747227" w="1470848">
                <a:moveTo>
                  <a:pt x="0" y="0"/>
                </a:moveTo>
                <a:lnTo>
                  <a:pt x="1470848" y="0"/>
                </a:lnTo>
                <a:lnTo>
                  <a:pt x="1470848" y="1747227"/>
                </a:lnTo>
                <a:lnTo>
                  <a:pt x="0" y="174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1220164">
            <a:off x="13837705" y="1219294"/>
            <a:ext cx="1470848" cy="1747227"/>
          </a:xfrm>
          <a:custGeom>
            <a:avLst/>
            <a:gdLst/>
            <a:ahLst/>
            <a:cxnLst/>
            <a:rect r="r" b="b" t="t" l="l"/>
            <a:pathLst>
              <a:path h="1747227" w="1470848">
                <a:moveTo>
                  <a:pt x="0" y="0"/>
                </a:moveTo>
                <a:lnTo>
                  <a:pt x="1470848" y="0"/>
                </a:lnTo>
                <a:lnTo>
                  <a:pt x="1470848" y="1747227"/>
                </a:lnTo>
                <a:lnTo>
                  <a:pt x="0" y="174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1220164">
            <a:off x="13837705" y="7554677"/>
            <a:ext cx="1470848" cy="1747227"/>
          </a:xfrm>
          <a:custGeom>
            <a:avLst/>
            <a:gdLst/>
            <a:ahLst/>
            <a:cxnLst/>
            <a:rect r="r" b="b" t="t" l="l"/>
            <a:pathLst>
              <a:path h="1747227" w="1470848">
                <a:moveTo>
                  <a:pt x="0" y="0"/>
                </a:moveTo>
                <a:lnTo>
                  <a:pt x="1470848" y="0"/>
                </a:lnTo>
                <a:lnTo>
                  <a:pt x="1470848" y="1747227"/>
                </a:lnTo>
                <a:lnTo>
                  <a:pt x="0" y="1747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15" id="15"/>
          <p:cNvGraphicFramePr>
            <a:graphicFrameLocks noGrp="true"/>
          </p:cNvGraphicFramePr>
          <p:nvPr/>
        </p:nvGraphicFramePr>
        <p:xfrm>
          <a:off x="5796745" y="2887223"/>
          <a:ext cx="7111639" cy="6438900"/>
        </p:xfrm>
        <a:graphic>
          <a:graphicData uri="http://schemas.openxmlformats.org/drawingml/2006/table">
            <a:tbl>
              <a:tblPr/>
              <a:tblGrid>
                <a:gridCol w="2545552"/>
                <a:gridCol w="4566087"/>
              </a:tblGrid>
              <a:tr h="183968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b="true" sz="2599">
                          <a:solidFill>
                            <a:srgbClr val="000000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MONDAY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Homework diary </a:t>
                      </a:r>
                      <a:endParaRPr lang="en-US" sz="1100"/>
                    </a:p>
                    <a:p>
                      <a:pPr algn="ctr">
                        <a:lnSpc>
                          <a:spcPts val="3639"/>
                        </a:lnSpc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Maths books </a:t>
                      </a:r>
                    </a:p>
                    <a:p>
                      <a:pPr algn="ctr">
                        <a:lnSpc>
                          <a:spcPts val="3639"/>
                        </a:lnSpc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Spelling test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984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b="true" sz="2599">
                          <a:solidFill>
                            <a:srgbClr val="000000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TUESDAY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Homework diary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76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b="true" sz="2599">
                          <a:solidFill>
                            <a:srgbClr val="000000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WEDNESDAY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Homework diary </a:t>
                      </a:r>
                      <a:endParaRPr lang="en-US" sz="1100"/>
                    </a:p>
                    <a:p>
                      <a:pPr algn="ctr">
                        <a:lnSpc>
                          <a:spcPts val="3639"/>
                        </a:lnSpc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PE KIT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76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b="true" sz="2599">
                          <a:solidFill>
                            <a:srgbClr val="000000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THURSDAY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Homework diary </a:t>
                      </a:r>
                      <a:endParaRPr lang="en-US" sz="1100"/>
                    </a:p>
                    <a:p>
                      <a:pPr algn="ctr">
                        <a:lnSpc>
                          <a:spcPts val="3639"/>
                        </a:lnSpc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SWIM KIT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9843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b="true" sz="2599">
                          <a:solidFill>
                            <a:srgbClr val="000000"/>
                          </a:solidFill>
                          <a:latin typeface="DM Sans Bold"/>
                          <a:ea typeface="DM Sans Bold"/>
                          <a:cs typeface="DM Sans Bold"/>
                          <a:sym typeface="DM Sans Bold"/>
                        </a:rPr>
                        <a:t>FRIDAY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>
                          <a:solidFill>
                            <a:srgbClr val="000000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Homework diary 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633F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C32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046559" y="0"/>
            <a:ext cx="7241441" cy="10287000"/>
            <a:chOff x="0" y="0"/>
            <a:chExt cx="1907211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07211" cy="2709333"/>
            </a:xfrm>
            <a:custGeom>
              <a:avLst/>
              <a:gdLst/>
              <a:ahLst/>
              <a:cxnLst/>
              <a:rect r="r" b="b" t="t" l="l"/>
              <a:pathLst>
                <a:path h="2709333" w="1907211">
                  <a:moveTo>
                    <a:pt x="0" y="0"/>
                  </a:moveTo>
                  <a:lnTo>
                    <a:pt x="1907211" y="0"/>
                  </a:lnTo>
                  <a:lnTo>
                    <a:pt x="1907211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907211" cy="27093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02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9847197" y="0"/>
            <a:ext cx="10343419" cy="10287000"/>
          </a:xfrm>
          <a:custGeom>
            <a:avLst/>
            <a:gdLst/>
            <a:ahLst/>
            <a:cxnLst/>
            <a:rect r="r" b="b" t="t" l="l"/>
            <a:pathLst>
              <a:path h="10287000" w="10343419">
                <a:moveTo>
                  <a:pt x="0" y="0"/>
                </a:moveTo>
                <a:lnTo>
                  <a:pt x="10343419" y="0"/>
                </a:lnTo>
                <a:lnTo>
                  <a:pt x="1034341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198455" y="3975432"/>
            <a:ext cx="12381945" cy="6345725"/>
            <a:chOff x="0" y="0"/>
            <a:chExt cx="5139511" cy="263399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9050" y="22465"/>
              <a:ext cx="5101538" cy="2589059"/>
            </a:xfrm>
            <a:custGeom>
              <a:avLst/>
              <a:gdLst/>
              <a:ahLst/>
              <a:cxnLst/>
              <a:rect r="r" b="b" t="t" l="l"/>
              <a:pathLst>
                <a:path h="2589059" w="5101538">
                  <a:moveTo>
                    <a:pt x="4003623" y="2589060"/>
                  </a:moveTo>
                  <a:lnTo>
                    <a:pt x="1097788" y="2589060"/>
                  </a:lnTo>
                  <a:cubicBezTo>
                    <a:pt x="491490" y="2589060"/>
                    <a:pt x="0" y="2009453"/>
                    <a:pt x="0" y="1294455"/>
                  </a:cubicBezTo>
                  <a:cubicBezTo>
                    <a:pt x="0" y="579607"/>
                    <a:pt x="491490" y="0"/>
                    <a:pt x="1097788" y="0"/>
                  </a:cubicBezTo>
                  <a:lnTo>
                    <a:pt x="4003750" y="0"/>
                  </a:lnTo>
                  <a:cubicBezTo>
                    <a:pt x="4610048" y="0"/>
                    <a:pt x="5101538" y="579607"/>
                    <a:pt x="5101538" y="1294605"/>
                  </a:cubicBezTo>
                  <a:cubicBezTo>
                    <a:pt x="5101411" y="2009453"/>
                    <a:pt x="4609921" y="2589060"/>
                    <a:pt x="4003623" y="2589060"/>
                  </a:cubicBezTo>
                  <a:close/>
                </a:path>
              </a:pathLst>
            </a:custGeom>
            <a:solidFill>
              <a:srgbClr val="633FA6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139511" cy="2633990"/>
            </a:xfrm>
            <a:custGeom>
              <a:avLst/>
              <a:gdLst/>
              <a:ahLst/>
              <a:cxnLst/>
              <a:rect r="r" b="b" t="t" l="l"/>
              <a:pathLst>
                <a:path h="2633990" w="5139511">
                  <a:moveTo>
                    <a:pt x="4022673" y="2633990"/>
                  </a:moveTo>
                  <a:lnTo>
                    <a:pt x="1116838" y="2633990"/>
                  </a:lnTo>
                  <a:cubicBezTo>
                    <a:pt x="501015" y="2633990"/>
                    <a:pt x="0" y="2043151"/>
                    <a:pt x="0" y="1317070"/>
                  </a:cubicBezTo>
                  <a:cubicBezTo>
                    <a:pt x="0" y="590839"/>
                    <a:pt x="501015" y="0"/>
                    <a:pt x="1116838" y="0"/>
                  </a:cubicBezTo>
                  <a:lnTo>
                    <a:pt x="4022800" y="0"/>
                  </a:lnTo>
                  <a:cubicBezTo>
                    <a:pt x="4638496" y="0"/>
                    <a:pt x="5139511" y="590839"/>
                    <a:pt x="5139511" y="1317070"/>
                  </a:cubicBezTo>
                  <a:cubicBezTo>
                    <a:pt x="5139511" y="2043151"/>
                    <a:pt x="4638496" y="2633990"/>
                    <a:pt x="4022673" y="2633990"/>
                  </a:cubicBezTo>
                  <a:close/>
                  <a:moveTo>
                    <a:pt x="1116838" y="44931"/>
                  </a:moveTo>
                  <a:cubicBezTo>
                    <a:pt x="521970" y="44931"/>
                    <a:pt x="38100" y="615551"/>
                    <a:pt x="38100" y="1317070"/>
                  </a:cubicBezTo>
                  <a:cubicBezTo>
                    <a:pt x="38100" y="2018439"/>
                    <a:pt x="521970" y="2589209"/>
                    <a:pt x="1116838" y="2589209"/>
                  </a:cubicBezTo>
                  <a:lnTo>
                    <a:pt x="4022800" y="2589209"/>
                  </a:lnTo>
                  <a:cubicBezTo>
                    <a:pt x="4617541" y="2589209"/>
                    <a:pt x="5101538" y="2018589"/>
                    <a:pt x="5101538" y="1317070"/>
                  </a:cubicBezTo>
                  <a:cubicBezTo>
                    <a:pt x="5101411" y="615551"/>
                    <a:pt x="4617541" y="44931"/>
                    <a:pt x="4022673" y="44931"/>
                  </a:cubicBezTo>
                  <a:lnTo>
                    <a:pt x="1116838" y="44931"/>
                  </a:lnTo>
                  <a:close/>
                </a:path>
              </a:pathLst>
            </a:custGeom>
            <a:solidFill>
              <a:srgbClr val="633FA6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1082167" y="347525"/>
            <a:ext cx="7205833" cy="3829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61"/>
              </a:lnSpc>
            </a:pPr>
            <a:r>
              <a:rPr lang="en-US" sz="5472">
                <a:solidFill>
                  <a:srgbClr val="000000"/>
                </a:solidFill>
                <a:latin typeface="Circe"/>
                <a:ea typeface="Circe"/>
                <a:cs typeface="Circe"/>
                <a:sym typeface="Circe"/>
              </a:rPr>
              <a:t>What not to do </a:t>
            </a:r>
          </a:p>
          <a:p>
            <a:pPr algn="l" marL="1181578" indent="-590789" lvl="1">
              <a:lnSpc>
                <a:spcPts val="7661"/>
              </a:lnSpc>
              <a:buFont typeface="Arial"/>
              <a:buChar char="•"/>
            </a:pPr>
            <a:r>
              <a:rPr lang="en-US" sz="5472">
                <a:solidFill>
                  <a:srgbClr val="000000"/>
                </a:solidFill>
                <a:latin typeface="Circe"/>
                <a:ea typeface="Circe"/>
                <a:cs typeface="Circe"/>
                <a:sym typeface="Circe"/>
              </a:rPr>
              <a:t>Pressure </a:t>
            </a:r>
          </a:p>
          <a:p>
            <a:pPr algn="l" marL="1181578" indent="-590789" lvl="1">
              <a:lnSpc>
                <a:spcPts val="7661"/>
              </a:lnSpc>
              <a:buFont typeface="Arial"/>
              <a:buChar char="•"/>
            </a:pPr>
            <a:r>
              <a:rPr lang="en-US" sz="5472">
                <a:solidFill>
                  <a:srgbClr val="000000"/>
                </a:solidFill>
                <a:latin typeface="Circe"/>
                <a:ea typeface="Circe"/>
                <a:cs typeface="Circe"/>
                <a:sym typeface="Circe"/>
              </a:rPr>
              <a:t>Papers 2024,2023,</a:t>
            </a:r>
          </a:p>
          <a:p>
            <a:pPr algn="l" marL="1181578" indent="-590789" lvl="1">
              <a:lnSpc>
                <a:spcPts val="7661"/>
              </a:lnSpc>
              <a:buFont typeface="Arial"/>
              <a:buChar char="•"/>
            </a:pPr>
            <a:r>
              <a:rPr lang="en-US" sz="5472">
                <a:solidFill>
                  <a:srgbClr val="000000"/>
                </a:solidFill>
                <a:latin typeface="Circe"/>
                <a:ea typeface="Circe"/>
                <a:cs typeface="Circe"/>
                <a:sym typeface="Circe"/>
              </a:rPr>
              <a:t>2022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497" y="4701003"/>
            <a:ext cx="10061993" cy="47612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68101" indent="-734051" lvl="1">
              <a:lnSpc>
                <a:spcPts val="951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Practise spellings </a:t>
            </a:r>
          </a:p>
          <a:p>
            <a:pPr algn="l" marL="1468101" indent="-734051" lvl="1">
              <a:lnSpc>
                <a:spcPts val="951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Complete Maths H/W</a:t>
            </a:r>
          </a:p>
          <a:p>
            <a:pPr algn="l" marL="1468101" indent="-734051" lvl="1">
              <a:lnSpc>
                <a:spcPts val="951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Read 2 pages per day</a:t>
            </a:r>
          </a:p>
          <a:p>
            <a:pPr algn="l" marL="1468101" indent="-734051" lvl="1">
              <a:lnSpc>
                <a:spcPts val="951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Build independence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99604" y="2181288"/>
            <a:ext cx="8953192" cy="11607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Circe"/>
                <a:ea typeface="Circe"/>
                <a:cs typeface="Circe"/>
                <a:sym typeface="Circe"/>
              </a:rPr>
              <a:t>How can you help?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33F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2408296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08296" cy="2709333"/>
            </a:xfrm>
            <a:custGeom>
              <a:avLst/>
              <a:gdLst/>
              <a:ahLst/>
              <a:cxnLst/>
              <a:rect r="r" b="b" t="t" l="l"/>
              <a:pathLst>
                <a:path h="2709333" w="2408296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5A9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2408296" cy="27093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02"/>
                </a:lnSpc>
              </a:pPr>
            </a:p>
          </p:txBody>
        </p:sp>
      </p:grpSp>
      <p:graphicFrame>
        <p:nvGraphicFramePr>
          <p:cNvPr name="Table 5" id="5"/>
          <p:cNvGraphicFramePr>
            <a:graphicFrameLocks noGrp="true"/>
          </p:cNvGraphicFramePr>
          <p:nvPr/>
        </p:nvGraphicFramePr>
        <p:xfrm>
          <a:off x="1588797" y="928615"/>
          <a:ext cx="31212319" cy="17412682"/>
        </p:xfrm>
        <a:graphic>
          <a:graphicData uri="http://schemas.openxmlformats.org/drawingml/2006/table">
            <a:tbl>
              <a:tblPr/>
              <a:tblGrid>
                <a:gridCol w="3901540"/>
                <a:gridCol w="3901540"/>
                <a:gridCol w="3901540"/>
                <a:gridCol w="3901540"/>
                <a:gridCol w="3901540"/>
                <a:gridCol w="3901540"/>
                <a:gridCol w="3901540"/>
                <a:gridCol w="3901540"/>
              </a:tblGrid>
              <a:tr h="435317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317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317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317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103"/>
                        </a:lnSpc>
                        <a:defRPr/>
                      </a:pPr>
                      <a:endParaRPr lang="en-US" sz="1100"/>
                    </a:p>
                  </a:txBody>
                  <a:tcPr marL="393500" marR="393500" marT="393500" marB="393500" anchor="ctr">
                    <a:lnL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18317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6" id="6"/>
          <p:cNvSpPr/>
          <p:nvPr/>
        </p:nvSpPr>
        <p:spPr>
          <a:xfrm flipH="true" flipV="false" rot="0">
            <a:off x="815685" y="4721115"/>
            <a:ext cx="2023536" cy="4637271"/>
          </a:xfrm>
          <a:custGeom>
            <a:avLst/>
            <a:gdLst/>
            <a:ahLst/>
            <a:cxnLst/>
            <a:rect r="r" b="b" t="t" l="l"/>
            <a:pathLst>
              <a:path h="4637271" w="2023536">
                <a:moveTo>
                  <a:pt x="2023536" y="0"/>
                </a:moveTo>
                <a:lnTo>
                  <a:pt x="0" y="0"/>
                </a:lnTo>
                <a:lnTo>
                  <a:pt x="0" y="4637270"/>
                </a:lnTo>
                <a:lnTo>
                  <a:pt x="2023536" y="4637270"/>
                </a:lnTo>
                <a:lnTo>
                  <a:pt x="202353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3029955" y="2055508"/>
            <a:ext cx="3478718" cy="2821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96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2204289"/>
            <a:ext cx="15479973" cy="71615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SATS</a:t>
            </a: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Monday May12th - thursday May 15</a:t>
            </a: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th</a:t>
            </a: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 </a:t>
            </a: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Monday- GP and Spelling</a:t>
            </a: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Tuesday- Reading </a:t>
            </a: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Wednesday- Maths Paper 1 and 2</a:t>
            </a:r>
          </a:p>
          <a:p>
            <a:pPr algn="ctr">
              <a:lnSpc>
                <a:spcPts val="9519"/>
              </a:lnSpc>
              <a:spcBef>
                <a:spcPct val="0"/>
              </a:spcBef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Thursday - Maths Paper 3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5A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308038" y="-130781"/>
            <a:ext cx="20574000" cy="10287000"/>
          </a:xfrm>
          <a:custGeom>
            <a:avLst/>
            <a:gdLst/>
            <a:ahLst/>
            <a:cxnLst/>
            <a:rect r="r" b="b" t="t" l="l"/>
            <a:pathLst>
              <a:path h="10287000" w="20574000">
                <a:moveTo>
                  <a:pt x="0" y="0"/>
                </a:moveTo>
                <a:lnTo>
                  <a:pt x="20574000" y="0"/>
                </a:lnTo>
                <a:lnTo>
                  <a:pt x="20574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453770" y="1367869"/>
            <a:ext cx="8419654" cy="5961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6799" b="true">
                <a:solidFill>
                  <a:srgbClr val="FFFFFF"/>
                </a:solidFill>
                <a:latin typeface="Circe Bold"/>
                <a:ea typeface="Circe Bold"/>
                <a:cs typeface="Circe Bold"/>
                <a:sym typeface="Circe Bold"/>
              </a:rPr>
              <a:t>Year 6 responsibilities</a:t>
            </a: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 </a:t>
            </a:r>
          </a:p>
          <a:p>
            <a:pPr algn="ctr">
              <a:lnSpc>
                <a:spcPts val="9519"/>
              </a:lnSpc>
            </a:pP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Prefects </a:t>
            </a:r>
          </a:p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House captains </a:t>
            </a:r>
          </a:p>
          <a:p>
            <a:pPr algn="ctr">
              <a:lnSpc>
                <a:spcPts val="9519"/>
              </a:lnSpc>
              <a:spcBef>
                <a:spcPct val="0"/>
              </a:spcBef>
            </a:pPr>
            <a:r>
              <a:rPr lang="en-US" sz="6799">
                <a:solidFill>
                  <a:srgbClr val="FFFFFF"/>
                </a:solidFill>
                <a:latin typeface="Circe"/>
                <a:ea typeface="Circe"/>
                <a:cs typeface="Circe"/>
                <a:sym typeface="Circe"/>
              </a:rPr>
              <a:t>Sports ambassadors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33F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501708" y="488943"/>
          <a:ext cx="38430812" cy="20660535"/>
        </p:xfrm>
        <a:graphic>
          <a:graphicData uri="http://schemas.openxmlformats.org/drawingml/2006/table">
            <a:tbl>
              <a:tblPr/>
              <a:tblGrid>
                <a:gridCol w="7764448"/>
                <a:gridCol w="7764448"/>
                <a:gridCol w="7764448"/>
                <a:gridCol w="7764448"/>
                <a:gridCol w="7373021"/>
              </a:tblGrid>
              <a:tr h="558743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559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511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238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4407"/>
                        </a:lnSpc>
                        <a:defRPr/>
                      </a:pPr>
                      <a:endParaRPr lang="en-US" sz="1100"/>
                    </a:p>
                  </a:txBody>
                  <a:tcPr marL="422672" marR="422672" marT="422672" marB="422672" anchor="ctr">
                    <a:lnL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1134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737801">
            <a:off x="1274277" y="4219120"/>
            <a:ext cx="2688683" cy="2595801"/>
          </a:xfrm>
          <a:custGeom>
            <a:avLst/>
            <a:gdLst/>
            <a:ahLst/>
            <a:cxnLst/>
            <a:rect r="r" b="b" t="t" l="l"/>
            <a:pathLst>
              <a:path h="2595801" w="2688683">
                <a:moveTo>
                  <a:pt x="0" y="0"/>
                </a:moveTo>
                <a:lnTo>
                  <a:pt x="2688683" y="0"/>
                </a:lnTo>
                <a:lnTo>
                  <a:pt x="2688683" y="2595801"/>
                </a:lnTo>
                <a:lnTo>
                  <a:pt x="0" y="25958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613693">
            <a:off x="14361513" y="4219120"/>
            <a:ext cx="2688683" cy="2595801"/>
          </a:xfrm>
          <a:custGeom>
            <a:avLst/>
            <a:gdLst/>
            <a:ahLst/>
            <a:cxnLst/>
            <a:rect r="r" b="b" t="t" l="l"/>
            <a:pathLst>
              <a:path h="2595801" w="2688683">
                <a:moveTo>
                  <a:pt x="0" y="0"/>
                </a:moveTo>
                <a:lnTo>
                  <a:pt x="2688683" y="0"/>
                </a:lnTo>
                <a:lnTo>
                  <a:pt x="2688683" y="2595801"/>
                </a:lnTo>
                <a:lnTo>
                  <a:pt x="0" y="25958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393171" y="1716505"/>
            <a:ext cx="9501658" cy="7601031"/>
            <a:chOff x="0" y="0"/>
            <a:chExt cx="12668878" cy="1013470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2668878" cy="10134708"/>
              <a:chOff x="0" y="0"/>
              <a:chExt cx="6468994" cy="5174994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19050" y="44138"/>
                <a:ext cx="6431021" cy="5086719"/>
              </a:xfrm>
              <a:custGeom>
                <a:avLst/>
                <a:gdLst/>
                <a:ahLst/>
                <a:cxnLst/>
                <a:rect r="r" b="b" t="t" l="l"/>
                <a:pathLst>
                  <a:path h="5086719" w="6431021">
                    <a:moveTo>
                      <a:pt x="5333106" y="5086718"/>
                    </a:moveTo>
                    <a:lnTo>
                      <a:pt x="1097788" y="5086718"/>
                    </a:lnTo>
                    <a:cubicBezTo>
                      <a:pt x="491490" y="5086718"/>
                      <a:pt x="0" y="3947966"/>
                      <a:pt x="0" y="2543212"/>
                    </a:cubicBezTo>
                    <a:cubicBezTo>
                      <a:pt x="0" y="1138751"/>
                      <a:pt x="491490" y="0"/>
                      <a:pt x="1097788" y="0"/>
                    </a:cubicBezTo>
                    <a:lnTo>
                      <a:pt x="5333233" y="0"/>
                    </a:lnTo>
                    <a:cubicBezTo>
                      <a:pt x="5939531" y="0"/>
                      <a:pt x="6431021" y="1138751"/>
                      <a:pt x="6431021" y="2543506"/>
                    </a:cubicBezTo>
                    <a:cubicBezTo>
                      <a:pt x="6430894" y="3947966"/>
                      <a:pt x="5939404" y="5086718"/>
                      <a:pt x="5333106" y="5086718"/>
                    </a:cubicBezTo>
                    <a:close/>
                  </a:path>
                </a:pathLst>
              </a:custGeom>
              <a:solidFill>
                <a:srgbClr val="F6C32C"/>
              </a:solidFill>
            </p:spPr>
          </p:sp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6468994" cy="5174994"/>
              </a:xfrm>
              <a:custGeom>
                <a:avLst/>
                <a:gdLst/>
                <a:ahLst/>
                <a:cxnLst/>
                <a:rect r="r" b="b" t="t" l="l"/>
                <a:pathLst>
                  <a:path h="5174994" w="6468994">
                    <a:moveTo>
                      <a:pt x="5352156" y="5174994"/>
                    </a:moveTo>
                    <a:lnTo>
                      <a:pt x="1116838" y="5174994"/>
                    </a:lnTo>
                    <a:cubicBezTo>
                      <a:pt x="501015" y="5174994"/>
                      <a:pt x="0" y="4014173"/>
                      <a:pt x="0" y="2587644"/>
                    </a:cubicBezTo>
                    <a:cubicBezTo>
                      <a:pt x="0" y="1160821"/>
                      <a:pt x="501015" y="0"/>
                      <a:pt x="1116838" y="0"/>
                    </a:cubicBezTo>
                    <a:lnTo>
                      <a:pt x="5352283" y="0"/>
                    </a:lnTo>
                    <a:cubicBezTo>
                      <a:pt x="5967979" y="0"/>
                      <a:pt x="6468994" y="1160821"/>
                      <a:pt x="6468994" y="2587644"/>
                    </a:cubicBezTo>
                    <a:cubicBezTo>
                      <a:pt x="6468994" y="4014173"/>
                      <a:pt x="5967979" y="5174994"/>
                      <a:pt x="5352156" y="5174994"/>
                    </a:cubicBezTo>
                    <a:close/>
                    <a:moveTo>
                      <a:pt x="1116838" y="88275"/>
                    </a:moveTo>
                    <a:cubicBezTo>
                      <a:pt x="521970" y="88275"/>
                      <a:pt x="38100" y="1209372"/>
                      <a:pt x="38100" y="2587644"/>
                    </a:cubicBezTo>
                    <a:cubicBezTo>
                      <a:pt x="38100" y="3965622"/>
                      <a:pt x="521970" y="5087013"/>
                      <a:pt x="1116838" y="5087013"/>
                    </a:cubicBezTo>
                    <a:lnTo>
                      <a:pt x="5352283" y="5087013"/>
                    </a:lnTo>
                    <a:cubicBezTo>
                      <a:pt x="5947024" y="5087013"/>
                      <a:pt x="6431021" y="3965916"/>
                      <a:pt x="6431021" y="2587644"/>
                    </a:cubicBezTo>
                    <a:cubicBezTo>
                      <a:pt x="6430894" y="1209372"/>
                      <a:pt x="5947024" y="88275"/>
                      <a:pt x="5352156" y="88275"/>
                    </a:cubicBezTo>
                    <a:lnTo>
                      <a:pt x="1116838" y="88275"/>
                    </a:lnTo>
                    <a:close/>
                  </a:path>
                </a:pathLst>
              </a:custGeom>
              <a:solidFill>
                <a:srgbClr val="EF5A99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870216" y="2102041"/>
              <a:ext cx="10928445" cy="74540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959"/>
                </a:lnSpc>
              </a:pPr>
              <a:r>
                <a:rPr lang="en-US" sz="6399" b="true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Parent engagement days </a:t>
              </a:r>
            </a:p>
            <a:p>
              <a:pPr algn="ctr">
                <a:lnSpc>
                  <a:spcPts val="8959"/>
                </a:lnSpc>
              </a:pPr>
            </a:p>
            <a:p>
              <a:pPr algn="ctr">
                <a:lnSpc>
                  <a:spcPts val="8959"/>
                </a:lnSpc>
              </a:pPr>
              <a:r>
                <a:rPr lang="en-US" b="true" sz="6399">
                  <a:solidFill>
                    <a:srgbClr val="000000"/>
                  </a:solidFill>
                  <a:latin typeface="Garet Bold"/>
                  <a:ea typeface="Garet Bold"/>
                  <a:cs typeface="Garet Bold"/>
                  <a:sym typeface="Garet Bold"/>
                </a:rPr>
                <a:t>Working together...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8297908" y="1424564"/>
            <a:ext cx="1765130" cy="882565"/>
          </a:xfrm>
          <a:custGeom>
            <a:avLst/>
            <a:gdLst/>
            <a:ahLst/>
            <a:cxnLst/>
            <a:rect r="r" b="b" t="t" l="l"/>
            <a:pathLst>
              <a:path h="882565" w="1765130">
                <a:moveTo>
                  <a:pt x="0" y="0"/>
                </a:moveTo>
                <a:lnTo>
                  <a:pt x="1765130" y="0"/>
                </a:lnTo>
                <a:lnTo>
                  <a:pt x="1765130" y="882565"/>
                </a:lnTo>
                <a:lnTo>
                  <a:pt x="0" y="8825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DAGyU2Ih8To</dc:identifier>
  <dcterms:modified xsi:type="dcterms:W3CDTF">2011-08-01T06:04:30Z</dcterms:modified>
  <cp:revision>1</cp:revision>
  <dc:title>Purple and Yellow Simple Parent Orientation Presentation</dc:title>
</cp:coreProperties>
</file>