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4"/>
  </p:sldMasterIdLst>
  <p:notesMasterIdLst>
    <p:notesMasterId r:id="rId21"/>
  </p:notesMasterIdLst>
  <p:sldIdLst>
    <p:sldId id="256" r:id="rId5"/>
    <p:sldId id="257" r:id="rId6"/>
    <p:sldId id="268" r:id="rId7"/>
    <p:sldId id="269" r:id="rId8"/>
    <p:sldId id="258" r:id="rId9"/>
    <p:sldId id="260" r:id="rId10"/>
    <p:sldId id="259" r:id="rId11"/>
    <p:sldId id="261" r:id="rId12"/>
    <p:sldId id="262" r:id="rId13"/>
    <p:sldId id="271" r:id="rId14"/>
    <p:sldId id="264" r:id="rId15"/>
    <p:sldId id="266" r:id="rId16"/>
    <p:sldId id="265" r:id="rId17"/>
    <p:sldId id="267" r:id="rId18"/>
    <p:sldId id="263" r:id="rId19"/>
    <p:sldId id="2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6252" autoAdjust="0"/>
  </p:normalViewPr>
  <p:slideViewPr>
    <p:cSldViewPr snapToGrid="0">
      <p:cViewPr varScale="1">
        <p:scale>
          <a:sx n="50" d="100"/>
          <a:sy n="50" d="100"/>
        </p:scale>
        <p:origin x="128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70CA56-9578-49BD-8EA3-06FB6C731D91}"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5D45DC6D-A416-4E31-897F-952C0623A967}">
      <dgm:prSet/>
      <dgm:spPr/>
      <dgm:t>
        <a:bodyPr/>
        <a:lstStyle/>
        <a:p>
          <a:r>
            <a:rPr lang="en-GB"/>
            <a:t>To explain what ‘Relationships and sex education’(RSE) is</a:t>
          </a:r>
          <a:endParaRPr lang="en-US"/>
        </a:p>
      </dgm:t>
    </dgm:pt>
    <dgm:pt modelId="{8E4D635F-C493-494C-9FE8-5C1B2698C2A5}" type="parTrans" cxnId="{9188B1BA-C2DC-420B-AFB6-4FC77CDF29CA}">
      <dgm:prSet/>
      <dgm:spPr/>
      <dgm:t>
        <a:bodyPr/>
        <a:lstStyle/>
        <a:p>
          <a:endParaRPr lang="en-US"/>
        </a:p>
      </dgm:t>
    </dgm:pt>
    <dgm:pt modelId="{E7987DA7-75E5-4897-883D-657440C31994}" type="sibTrans" cxnId="{9188B1BA-C2DC-420B-AFB6-4FC77CDF29CA}">
      <dgm:prSet/>
      <dgm:spPr/>
      <dgm:t>
        <a:bodyPr/>
        <a:lstStyle/>
        <a:p>
          <a:endParaRPr lang="en-US"/>
        </a:p>
      </dgm:t>
    </dgm:pt>
    <dgm:pt modelId="{7C308D98-0F5C-4627-971E-DDC7A6B4A446}">
      <dgm:prSet/>
      <dgm:spPr/>
      <dgm:t>
        <a:bodyPr/>
        <a:lstStyle/>
        <a:p>
          <a:r>
            <a:rPr lang="en-GB"/>
            <a:t>To outline the school’s approach.</a:t>
          </a:r>
          <a:endParaRPr lang="en-US"/>
        </a:p>
      </dgm:t>
    </dgm:pt>
    <dgm:pt modelId="{9C852FCB-6285-44CB-A32F-71DFA482A6A5}" type="parTrans" cxnId="{87B24072-48F4-43A2-AA0F-C64C3A1B0CC6}">
      <dgm:prSet/>
      <dgm:spPr/>
      <dgm:t>
        <a:bodyPr/>
        <a:lstStyle/>
        <a:p>
          <a:endParaRPr lang="en-US"/>
        </a:p>
      </dgm:t>
    </dgm:pt>
    <dgm:pt modelId="{B74B43EE-8EE1-4BD7-85D5-334F2BE53DA7}" type="sibTrans" cxnId="{87B24072-48F4-43A2-AA0F-C64C3A1B0CC6}">
      <dgm:prSet/>
      <dgm:spPr/>
      <dgm:t>
        <a:bodyPr/>
        <a:lstStyle/>
        <a:p>
          <a:endParaRPr lang="en-US"/>
        </a:p>
      </dgm:t>
    </dgm:pt>
    <dgm:pt modelId="{2F45F183-C8F6-4B7F-91F1-6827875285F5}">
      <dgm:prSet/>
      <dgm:spPr/>
      <dgm:t>
        <a:bodyPr/>
        <a:lstStyle/>
        <a:p>
          <a:r>
            <a:rPr lang="en-GB"/>
            <a:t>To explain what will be taught and when</a:t>
          </a:r>
          <a:endParaRPr lang="en-US"/>
        </a:p>
      </dgm:t>
    </dgm:pt>
    <dgm:pt modelId="{5685F0F3-AE35-49C9-81CC-15B19C4192B8}" type="parTrans" cxnId="{CF66C61A-0A7D-487A-B4AE-5C92A57BB8DF}">
      <dgm:prSet/>
      <dgm:spPr/>
      <dgm:t>
        <a:bodyPr/>
        <a:lstStyle/>
        <a:p>
          <a:endParaRPr lang="en-US"/>
        </a:p>
      </dgm:t>
    </dgm:pt>
    <dgm:pt modelId="{1F9F2A6F-94C8-4D35-B748-027EBCC44539}" type="sibTrans" cxnId="{CF66C61A-0A7D-487A-B4AE-5C92A57BB8DF}">
      <dgm:prSet/>
      <dgm:spPr/>
      <dgm:t>
        <a:bodyPr/>
        <a:lstStyle/>
        <a:p>
          <a:endParaRPr lang="en-US"/>
        </a:p>
      </dgm:t>
    </dgm:pt>
    <dgm:pt modelId="{4C92BD06-F5E3-45B1-AD6A-351D51E3C8AA}">
      <dgm:prSet/>
      <dgm:spPr/>
      <dgm:t>
        <a:bodyPr/>
        <a:lstStyle/>
        <a:p>
          <a:r>
            <a:rPr lang="en-GB"/>
            <a:t>To share resources</a:t>
          </a:r>
          <a:endParaRPr lang="en-US"/>
        </a:p>
      </dgm:t>
    </dgm:pt>
    <dgm:pt modelId="{4F34E522-54F6-438F-AD82-705D7817671C}" type="parTrans" cxnId="{EEE310A5-A208-4BE4-BD56-3C8E1CE13DDE}">
      <dgm:prSet/>
      <dgm:spPr/>
      <dgm:t>
        <a:bodyPr/>
        <a:lstStyle/>
        <a:p>
          <a:endParaRPr lang="en-US"/>
        </a:p>
      </dgm:t>
    </dgm:pt>
    <dgm:pt modelId="{437179B7-892F-48DD-BB2C-EFE593FAB9F0}" type="sibTrans" cxnId="{EEE310A5-A208-4BE4-BD56-3C8E1CE13DDE}">
      <dgm:prSet/>
      <dgm:spPr/>
      <dgm:t>
        <a:bodyPr/>
        <a:lstStyle/>
        <a:p>
          <a:endParaRPr lang="en-US"/>
        </a:p>
      </dgm:t>
    </dgm:pt>
    <dgm:pt modelId="{67B6AD90-0B21-48A4-B79B-46505147FB23}">
      <dgm:prSet/>
      <dgm:spPr/>
      <dgm:t>
        <a:bodyPr/>
        <a:lstStyle/>
        <a:p>
          <a:r>
            <a:rPr lang="en-GB"/>
            <a:t>To answer your questions</a:t>
          </a:r>
          <a:endParaRPr lang="en-US"/>
        </a:p>
      </dgm:t>
    </dgm:pt>
    <dgm:pt modelId="{AD0D1A6F-1D1E-4019-9A32-36264EAD96D6}" type="parTrans" cxnId="{7D8FE755-0A9A-490E-95E7-3C3FDEA3A229}">
      <dgm:prSet/>
      <dgm:spPr/>
      <dgm:t>
        <a:bodyPr/>
        <a:lstStyle/>
        <a:p>
          <a:endParaRPr lang="en-US"/>
        </a:p>
      </dgm:t>
    </dgm:pt>
    <dgm:pt modelId="{1FB913B7-7892-462F-9425-16479E32D868}" type="sibTrans" cxnId="{7D8FE755-0A9A-490E-95E7-3C3FDEA3A229}">
      <dgm:prSet/>
      <dgm:spPr/>
      <dgm:t>
        <a:bodyPr/>
        <a:lstStyle/>
        <a:p>
          <a:endParaRPr lang="en-US"/>
        </a:p>
      </dgm:t>
    </dgm:pt>
    <dgm:pt modelId="{11B5F7AE-634E-4A17-87AB-BD9909BDE1E4}" type="pres">
      <dgm:prSet presAssocID="{E570CA56-9578-49BD-8EA3-06FB6C731D91}" presName="linear" presStyleCnt="0">
        <dgm:presLayoutVars>
          <dgm:animLvl val="lvl"/>
          <dgm:resizeHandles val="exact"/>
        </dgm:presLayoutVars>
      </dgm:prSet>
      <dgm:spPr/>
    </dgm:pt>
    <dgm:pt modelId="{84089BC3-8423-44E2-AEAE-9E908C2E8B02}" type="pres">
      <dgm:prSet presAssocID="{5D45DC6D-A416-4E31-897F-952C0623A967}" presName="parentText" presStyleLbl="node1" presStyleIdx="0" presStyleCnt="5">
        <dgm:presLayoutVars>
          <dgm:chMax val="0"/>
          <dgm:bulletEnabled val="1"/>
        </dgm:presLayoutVars>
      </dgm:prSet>
      <dgm:spPr/>
    </dgm:pt>
    <dgm:pt modelId="{D3715A5B-C5CA-4CF8-9254-441CB9648C24}" type="pres">
      <dgm:prSet presAssocID="{E7987DA7-75E5-4897-883D-657440C31994}" presName="spacer" presStyleCnt="0"/>
      <dgm:spPr/>
    </dgm:pt>
    <dgm:pt modelId="{23AACAB9-8D2D-474B-8E62-F263BF790616}" type="pres">
      <dgm:prSet presAssocID="{7C308D98-0F5C-4627-971E-DDC7A6B4A446}" presName="parentText" presStyleLbl="node1" presStyleIdx="1" presStyleCnt="5">
        <dgm:presLayoutVars>
          <dgm:chMax val="0"/>
          <dgm:bulletEnabled val="1"/>
        </dgm:presLayoutVars>
      </dgm:prSet>
      <dgm:spPr/>
    </dgm:pt>
    <dgm:pt modelId="{5E2DDBFD-677B-486C-B017-FCCE89163589}" type="pres">
      <dgm:prSet presAssocID="{B74B43EE-8EE1-4BD7-85D5-334F2BE53DA7}" presName="spacer" presStyleCnt="0"/>
      <dgm:spPr/>
    </dgm:pt>
    <dgm:pt modelId="{A4390803-369A-460F-AF71-62BC632B2BF1}" type="pres">
      <dgm:prSet presAssocID="{2F45F183-C8F6-4B7F-91F1-6827875285F5}" presName="parentText" presStyleLbl="node1" presStyleIdx="2" presStyleCnt="5">
        <dgm:presLayoutVars>
          <dgm:chMax val="0"/>
          <dgm:bulletEnabled val="1"/>
        </dgm:presLayoutVars>
      </dgm:prSet>
      <dgm:spPr/>
    </dgm:pt>
    <dgm:pt modelId="{C7CC0C07-9654-4302-92E0-38430DDBC8CD}" type="pres">
      <dgm:prSet presAssocID="{1F9F2A6F-94C8-4D35-B748-027EBCC44539}" presName="spacer" presStyleCnt="0"/>
      <dgm:spPr/>
    </dgm:pt>
    <dgm:pt modelId="{6BD4C28A-C236-4336-8F0F-51FD81195E36}" type="pres">
      <dgm:prSet presAssocID="{4C92BD06-F5E3-45B1-AD6A-351D51E3C8AA}" presName="parentText" presStyleLbl="node1" presStyleIdx="3" presStyleCnt="5">
        <dgm:presLayoutVars>
          <dgm:chMax val="0"/>
          <dgm:bulletEnabled val="1"/>
        </dgm:presLayoutVars>
      </dgm:prSet>
      <dgm:spPr/>
    </dgm:pt>
    <dgm:pt modelId="{87955597-B402-4532-AAAE-C062D18609C7}" type="pres">
      <dgm:prSet presAssocID="{437179B7-892F-48DD-BB2C-EFE593FAB9F0}" presName="spacer" presStyleCnt="0"/>
      <dgm:spPr/>
    </dgm:pt>
    <dgm:pt modelId="{9C04F10B-8296-4EE0-9BEF-99ECF0AFA2C1}" type="pres">
      <dgm:prSet presAssocID="{67B6AD90-0B21-48A4-B79B-46505147FB23}" presName="parentText" presStyleLbl="node1" presStyleIdx="4" presStyleCnt="5">
        <dgm:presLayoutVars>
          <dgm:chMax val="0"/>
          <dgm:bulletEnabled val="1"/>
        </dgm:presLayoutVars>
      </dgm:prSet>
      <dgm:spPr/>
    </dgm:pt>
  </dgm:ptLst>
  <dgm:cxnLst>
    <dgm:cxn modelId="{581EA707-A670-4F58-982E-B487DEFFDA1D}" type="presOf" srcId="{5D45DC6D-A416-4E31-897F-952C0623A967}" destId="{84089BC3-8423-44E2-AEAE-9E908C2E8B02}" srcOrd="0" destOrd="0" presId="urn:microsoft.com/office/officeart/2005/8/layout/vList2"/>
    <dgm:cxn modelId="{CF66C61A-0A7D-487A-B4AE-5C92A57BB8DF}" srcId="{E570CA56-9578-49BD-8EA3-06FB6C731D91}" destId="{2F45F183-C8F6-4B7F-91F1-6827875285F5}" srcOrd="2" destOrd="0" parTransId="{5685F0F3-AE35-49C9-81CC-15B19C4192B8}" sibTransId="{1F9F2A6F-94C8-4D35-B748-027EBCC44539}"/>
    <dgm:cxn modelId="{D4C25623-99B6-4ACD-B510-390BC838E944}" type="presOf" srcId="{E570CA56-9578-49BD-8EA3-06FB6C731D91}" destId="{11B5F7AE-634E-4A17-87AB-BD9909BDE1E4}" srcOrd="0" destOrd="0" presId="urn:microsoft.com/office/officeart/2005/8/layout/vList2"/>
    <dgm:cxn modelId="{FBC25F42-EBFC-4ED0-AEA5-61CC8DD5F206}" type="presOf" srcId="{67B6AD90-0B21-48A4-B79B-46505147FB23}" destId="{9C04F10B-8296-4EE0-9BEF-99ECF0AFA2C1}" srcOrd="0" destOrd="0" presId="urn:microsoft.com/office/officeart/2005/8/layout/vList2"/>
    <dgm:cxn modelId="{87B24072-48F4-43A2-AA0F-C64C3A1B0CC6}" srcId="{E570CA56-9578-49BD-8EA3-06FB6C731D91}" destId="{7C308D98-0F5C-4627-971E-DDC7A6B4A446}" srcOrd="1" destOrd="0" parTransId="{9C852FCB-6285-44CB-A32F-71DFA482A6A5}" sibTransId="{B74B43EE-8EE1-4BD7-85D5-334F2BE53DA7}"/>
    <dgm:cxn modelId="{7D8FE755-0A9A-490E-95E7-3C3FDEA3A229}" srcId="{E570CA56-9578-49BD-8EA3-06FB6C731D91}" destId="{67B6AD90-0B21-48A4-B79B-46505147FB23}" srcOrd="4" destOrd="0" parTransId="{AD0D1A6F-1D1E-4019-9A32-36264EAD96D6}" sibTransId="{1FB913B7-7892-462F-9425-16479E32D868}"/>
    <dgm:cxn modelId="{EEE310A5-A208-4BE4-BD56-3C8E1CE13DDE}" srcId="{E570CA56-9578-49BD-8EA3-06FB6C731D91}" destId="{4C92BD06-F5E3-45B1-AD6A-351D51E3C8AA}" srcOrd="3" destOrd="0" parTransId="{4F34E522-54F6-438F-AD82-705D7817671C}" sibTransId="{437179B7-892F-48DD-BB2C-EFE593FAB9F0}"/>
    <dgm:cxn modelId="{9188B1BA-C2DC-420B-AFB6-4FC77CDF29CA}" srcId="{E570CA56-9578-49BD-8EA3-06FB6C731D91}" destId="{5D45DC6D-A416-4E31-897F-952C0623A967}" srcOrd="0" destOrd="0" parTransId="{8E4D635F-C493-494C-9FE8-5C1B2698C2A5}" sibTransId="{E7987DA7-75E5-4897-883D-657440C31994}"/>
    <dgm:cxn modelId="{74A98FC4-2556-4B1F-BA33-66B86D932DB9}" type="presOf" srcId="{2F45F183-C8F6-4B7F-91F1-6827875285F5}" destId="{A4390803-369A-460F-AF71-62BC632B2BF1}" srcOrd="0" destOrd="0" presId="urn:microsoft.com/office/officeart/2005/8/layout/vList2"/>
    <dgm:cxn modelId="{5BD9C7DB-5A33-4871-93E5-757BFDD17C27}" type="presOf" srcId="{7C308D98-0F5C-4627-971E-DDC7A6B4A446}" destId="{23AACAB9-8D2D-474B-8E62-F263BF790616}" srcOrd="0" destOrd="0" presId="urn:microsoft.com/office/officeart/2005/8/layout/vList2"/>
    <dgm:cxn modelId="{A9F1ACE9-C376-4047-8D7E-F0736BB467F8}" type="presOf" srcId="{4C92BD06-F5E3-45B1-AD6A-351D51E3C8AA}" destId="{6BD4C28A-C236-4336-8F0F-51FD81195E36}" srcOrd="0" destOrd="0" presId="urn:microsoft.com/office/officeart/2005/8/layout/vList2"/>
    <dgm:cxn modelId="{FC256672-ADD2-46FC-83AB-3E4910F3A4C1}" type="presParOf" srcId="{11B5F7AE-634E-4A17-87AB-BD9909BDE1E4}" destId="{84089BC3-8423-44E2-AEAE-9E908C2E8B02}" srcOrd="0" destOrd="0" presId="urn:microsoft.com/office/officeart/2005/8/layout/vList2"/>
    <dgm:cxn modelId="{8EFF36A6-5EC6-40ED-8CE9-A64A9E731E67}" type="presParOf" srcId="{11B5F7AE-634E-4A17-87AB-BD9909BDE1E4}" destId="{D3715A5B-C5CA-4CF8-9254-441CB9648C24}" srcOrd="1" destOrd="0" presId="urn:microsoft.com/office/officeart/2005/8/layout/vList2"/>
    <dgm:cxn modelId="{8F209FF0-CC81-4FC8-B766-6D1490B3C893}" type="presParOf" srcId="{11B5F7AE-634E-4A17-87AB-BD9909BDE1E4}" destId="{23AACAB9-8D2D-474B-8E62-F263BF790616}" srcOrd="2" destOrd="0" presId="urn:microsoft.com/office/officeart/2005/8/layout/vList2"/>
    <dgm:cxn modelId="{8A84B25E-C9A0-49D8-A086-8A539D3DA87F}" type="presParOf" srcId="{11B5F7AE-634E-4A17-87AB-BD9909BDE1E4}" destId="{5E2DDBFD-677B-486C-B017-FCCE89163589}" srcOrd="3" destOrd="0" presId="urn:microsoft.com/office/officeart/2005/8/layout/vList2"/>
    <dgm:cxn modelId="{772E3BF1-A7A2-4379-88E5-0720CCDACB07}" type="presParOf" srcId="{11B5F7AE-634E-4A17-87AB-BD9909BDE1E4}" destId="{A4390803-369A-460F-AF71-62BC632B2BF1}" srcOrd="4" destOrd="0" presId="urn:microsoft.com/office/officeart/2005/8/layout/vList2"/>
    <dgm:cxn modelId="{7D653BAA-8991-4182-A9FF-891AF6EBCD49}" type="presParOf" srcId="{11B5F7AE-634E-4A17-87AB-BD9909BDE1E4}" destId="{C7CC0C07-9654-4302-92E0-38430DDBC8CD}" srcOrd="5" destOrd="0" presId="urn:microsoft.com/office/officeart/2005/8/layout/vList2"/>
    <dgm:cxn modelId="{597D5F87-9440-4430-903B-10B20443D454}" type="presParOf" srcId="{11B5F7AE-634E-4A17-87AB-BD9909BDE1E4}" destId="{6BD4C28A-C236-4336-8F0F-51FD81195E36}" srcOrd="6" destOrd="0" presId="urn:microsoft.com/office/officeart/2005/8/layout/vList2"/>
    <dgm:cxn modelId="{5C483E9F-3C45-4F63-9507-A2675455011C}" type="presParOf" srcId="{11B5F7AE-634E-4A17-87AB-BD9909BDE1E4}" destId="{87955597-B402-4532-AAAE-C062D18609C7}" srcOrd="7" destOrd="0" presId="urn:microsoft.com/office/officeart/2005/8/layout/vList2"/>
    <dgm:cxn modelId="{5DD0E405-8B0B-45E9-8C58-6B9CBD829BEB}" type="presParOf" srcId="{11B5F7AE-634E-4A17-87AB-BD9909BDE1E4}" destId="{9C04F10B-8296-4EE0-9BEF-99ECF0AFA2C1}"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089BC3-8423-44E2-AEAE-9E908C2E8B02}">
      <dsp:nvSpPr>
        <dsp:cNvPr id="0" name=""/>
        <dsp:cNvSpPr/>
      </dsp:nvSpPr>
      <dsp:spPr>
        <a:xfrm>
          <a:off x="0" y="90517"/>
          <a:ext cx="4828172" cy="10342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To explain what ‘Relationships and sex education’(RSE) is</a:t>
          </a:r>
          <a:endParaRPr lang="en-US" sz="2600" kern="1200"/>
        </a:p>
      </dsp:txBody>
      <dsp:txXfrm>
        <a:off x="50489" y="141006"/>
        <a:ext cx="4727194" cy="933302"/>
      </dsp:txXfrm>
    </dsp:sp>
    <dsp:sp modelId="{23AACAB9-8D2D-474B-8E62-F263BF790616}">
      <dsp:nvSpPr>
        <dsp:cNvPr id="0" name=""/>
        <dsp:cNvSpPr/>
      </dsp:nvSpPr>
      <dsp:spPr>
        <a:xfrm>
          <a:off x="0" y="1199677"/>
          <a:ext cx="4828172" cy="1034280"/>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To outline the school’s approach.</a:t>
          </a:r>
          <a:endParaRPr lang="en-US" sz="2600" kern="1200"/>
        </a:p>
      </dsp:txBody>
      <dsp:txXfrm>
        <a:off x="50489" y="1250166"/>
        <a:ext cx="4727194" cy="933302"/>
      </dsp:txXfrm>
    </dsp:sp>
    <dsp:sp modelId="{A4390803-369A-460F-AF71-62BC632B2BF1}">
      <dsp:nvSpPr>
        <dsp:cNvPr id="0" name=""/>
        <dsp:cNvSpPr/>
      </dsp:nvSpPr>
      <dsp:spPr>
        <a:xfrm>
          <a:off x="0" y="2308837"/>
          <a:ext cx="4828172" cy="103428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To explain what will be taught and when</a:t>
          </a:r>
          <a:endParaRPr lang="en-US" sz="2600" kern="1200"/>
        </a:p>
      </dsp:txBody>
      <dsp:txXfrm>
        <a:off x="50489" y="2359326"/>
        <a:ext cx="4727194" cy="933302"/>
      </dsp:txXfrm>
    </dsp:sp>
    <dsp:sp modelId="{6BD4C28A-C236-4336-8F0F-51FD81195E36}">
      <dsp:nvSpPr>
        <dsp:cNvPr id="0" name=""/>
        <dsp:cNvSpPr/>
      </dsp:nvSpPr>
      <dsp:spPr>
        <a:xfrm>
          <a:off x="0" y="3417997"/>
          <a:ext cx="4828172" cy="1034280"/>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To share resources</a:t>
          </a:r>
          <a:endParaRPr lang="en-US" sz="2600" kern="1200"/>
        </a:p>
      </dsp:txBody>
      <dsp:txXfrm>
        <a:off x="50489" y="3468486"/>
        <a:ext cx="4727194" cy="933302"/>
      </dsp:txXfrm>
    </dsp:sp>
    <dsp:sp modelId="{9C04F10B-8296-4EE0-9BEF-99ECF0AFA2C1}">
      <dsp:nvSpPr>
        <dsp:cNvPr id="0" name=""/>
        <dsp:cNvSpPr/>
      </dsp:nvSpPr>
      <dsp:spPr>
        <a:xfrm>
          <a:off x="0" y="4527157"/>
          <a:ext cx="4828172" cy="103428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To answer your questions</a:t>
          </a:r>
          <a:endParaRPr lang="en-US" sz="2600" kern="1200"/>
        </a:p>
      </dsp:txBody>
      <dsp:txXfrm>
        <a:off x="50489" y="4577646"/>
        <a:ext cx="4727194" cy="93330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73CC8D-0769-4B2C-A194-67BC29BF1D67}" type="datetimeFigureOut">
              <a:rPr lang="en-GB" smtClean="0"/>
              <a:t>13/06/2023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407AF6-A1DE-4904-A9EB-3D4CD604ED88}" type="slidenum">
              <a:rPr lang="en-GB" smtClean="0"/>
              <a:t>‹#›</a:t>
            </a:fld>
            <a:endParaRPr lang="en-GB"/>
          </a:p>
        </p:txBody>
      </p:sp>
    </p:spTree>
    <p:extLst>
      <p:ext uri="{BB962C8B-B14F-4D97-AF65-F5344CB8AC3E}">
        <p14:creationId xmlns:p14="http://schemas.microsoft.com/office/powerpoint/2010/main" val="2215426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that policy on the website</a:t>
            </a:r>
          </a:p>
        </p:txBody>
      </p:sp>
      <p:sp>
        <p:nvSpPr>
          <p:cNvPr id="4" name="Slide Number Placeholder 3"/>
          <p:cNvSpPr>
            <a:spLocks noGrp="1"/>
          </p:cNvSpPr>
          <p:nvPr>
            <p:ph type="sldNum" sz="quarter" idx="5"/>
          </p:nvPr>
        </p:nvSpPr>
        <p:spPr/>
        <p:txBody>
          <a:bodyPr/>
          <a:lstStyle/>
          <a:p>
            <a:fld id="{00407AF6-A1DE-4904-A9EB-3D4CD604ED88}" type="slidenum">
              <a:rPr lang="en-GB" smtClean="0"/>
              <a:t>7</a:t>
            </a:fld>
            <a:endParaRPr lang="en-GB"/>
          </a:p>
        </p:txBody>
      </p:sp>
    </p:spTree>
    <p:extLst>
      <p:ext uri="{BB962C8B-B14F-4D97-AF65-F5344CB8AC3E}">
        <p14:creationId xmlns:p14="http://schemas.microsoft.com/office/powerpoint/2010/main" val="976236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that from the foundation (left) we can then teach them the aspects of the NC and more. The </a:t>
            </a:r>
            <a:r>
              <a:rPr lang="en-GB" dirty="0" err="1"/>
              <a:t>curriculumfor</a:t>
            </a:r>
            <a:r>
              <a:rPr lang="en-GB" dirty="0"/>
              <a:t> the world they live in.(right)</a:t>
            </a:r>
          </a:p>
        </p:txBody>
      </p:sp>
      <p:sp>
        <p:nvSpPr>
          <p:cNvPr id="4" name="Slide Number Placeholder 3"/>
          <p:cNvSpPr>
            <a:spLocks noGrp="1"/>
          </p:cNvSpPr>
          <p:nvPr>
            <p:ph type="sldNum" sz="quarter" idx="5"/>
          </p:nvPr>
        </p:nvSpPr>
        <p:spPr/>
        <p:txBody>
          <a:bodyPr/>
          <a:lstStyle/>
          <a:p>
            <a:fld id="{00407AF6-A1DE-4904-A9EB-3D4CD604ED88}" type="slidenum">
              <a:rPr lang="en-GB" smtClean="0"/>
              <a:t>11</a:t>
            </a:fld>
            <a:endParaRPr lang="en-GB"/>
          </a:p>
        </p:txBody>
      </p:sp>
    </p:spTree>
    <p:extLst>
      <p:ext uri="{BB962C8B-B14F-4D97-AF65-F5344CB8AC3E}">
        <p14:creationId xmlns:p14="http://schemas.microsoft.com/office/powerpoint/2010/main" val="3907455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that from the foundation (left) we can then teach them the aspects of the NC and more. The curriculum for the world they live in.(right)</a:t>
            </a:r>
          </a:p>
        </p:txBody>
      </p:sp>
      <p:sp>
        <p:nvSpPr>
          <p:cNvPr id="4" name="Slide Number Placeholder 3"/>
          <p:cNvSpPr>
            <a:spLocks noGrp="1"/>
          </p:cNvSpPr>
          <p:nvPr>
            <p:ph type="sldNum" sz="quarter" idx="5"/>
          </p:nvPr>
        </p:nvSpPr>
        <p:spPr/>
        <p:txBody>
          <a:bodyPr/>
          <a:lstStyle/>
          <a:p>
            <a:fld id="{00407AF6-A1DE-4904-A9EB-3D4CD604ED88}" type="slidenum">
              <a:rPr lang="en-GB" smtClean="0"/>
              <a:t>12</a:t>
            </a:fld>
            <a:endParaRPr lang="en-GB"/>
          </a:p>
        </p:txBody>
      </p:sp>
    </p:spTree>
    <p:extLst>
      <p:ext uri="{BB962C8B-B14F-4D97-AF65-F5344CB8AC3E}">
        <p14:creationId xmlns:p14="http://schemas.microsoft.com/office/powerpoint/2010/main" val="2307706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Outline a session</a:t>
            </a:r>
          </a:p>
        </p:txBody>
      </p:sp>
      <p:sp>
        <p:nvSpPr>
          <p:cNvPr id="4" name="Slide Number Placeholder 3"/>
          <p:cNvSpPr>
            <a:spLocks noGrp="1"/>
          </p:cNvSpPr>
          <p:nvPr>
            <p:ph type="sldNum" sz="quarter" idx="5"/>
          </p:nvPr>
        </p:nvSpPr>
        <p:spPr/>
        <p:txBody>
          <a:bodyPr/>
          <a:lstStyle/>
          <a:p>
            <a:fld id="{00407AF6-A1DE-4904-A9EB-3D4CD604ED88}" type="slidenum">
              <a:rPr lang="en-GB" smtClean="0"/>
              <a:t>13</a:t>
            </a:fld>
            <a:endParaRPr lang="en-GB"/>
          </a:p>
        </p:txBody>
      </p:sp>
    </p:spTree>
    <p:extLst>
      <p:ext uri="{BB962C8B-B14F-4D97-AF65-F5344CB8AC3E}">
        <p14:creationId xmlns:p14="http://schemas.microsoft.com/office/powerpoint/2010/main" val="1352379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Roughly outline these areas</a:t>
            </a:r>
          </a:p>
        </p:txBody>
      </p:sp>
      <p:sp>
        <p:nvSpPr>
          <p:cNvPr id="4" name="Slide Number Placeholder 3"/>
          <p:cNvSpPr>
            <a:spLocks noGrp="1"/>
          </p:cNvSpPr>
          <p:nvPr>
            <p:ph type="sldNum" sz="quarter" idx="5"/>
          </p:nvPr>
        </p:nvSpPr>
        <p:spPr/>
        <p:txBody>
          <a:bodyPr/>
          <a:lstStyle/>
          <a:p>
            <a:fld id="{00407AF6-A1DE-4904-A9EB-3D4CD604ED88}" type="slidenum">
              <a:rPr lang="en-GB" smtClean="0"/>
              <a:t>14</a:t>
            </a:fld>
            <a:endParaRPr lang="en-GB"/>
          </a:p>
        </p:txBody>
      </p:sp>
    </p:spTree>
    <p:extLst>
      <p:ext uri="{BB962C8B-B14F-4D97-AF65-F5344CB8AC3E}">
        <p14:creationId xmlns:p14="http://schemas.microsoft.com/office/powerpoint/2010/main" val="613487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Model log in. Model sessions, parent talk video, how to see the resources.</a:t>
            </a:r>
          </a:p>
          <a:p>
            <a:r>
              <a:rPr lang="en-GB" dirty="0"/>
              <a:t>Discuss the opportunity to talk. Children will already know something so make sure they are being given the right messages.</a:t>
            </a:r>
          </a:p>
          <a:p>
            <a:r>
              <a:rPr lang="en-GB" dirty="0"/>
              <a:t>User name ‘sacred-heart-sg12’</a:t>
            </a:r>
          </a:p>
          <a:p>
            <a:r>
              <a:rPr lang="en-GB" dirty="0"/>
              <a:t>P/w- vale-red/21’</a:t>
            </a:r>
          </a:p>
          <a:p>
            <a:endParaRPr lang="en-GB" dirty="0"/>
          </a:p>
        </p:txBody>
      </p:sp>
      <p:sp>
        <p:nvSpPr>
          <p:cNvPr id="4" name="Slide Number Placeholder 3"/>
          <p:cNvSpPr>
            <a:spLocks noGrp="1"/>
          </p:cNvSpPr>
          <p:nvPr>
            <p:ph type="sldNum" sz="quarter" idx="5"/>
          </p:nvPr>
        </p:nvSpPr>
        <p:spPr/>
        <p:txBody>
          <a:bodyPr/>
          <a:lstStyle/>
          <a:p>
            <a:fld id="{00407AF6-A1DE-4904-A9EB-3D4CD604ED88}" type="slidenum">
              <a:rPr lang="en-GB" smtClean="0"/>
              <a:t>15</a:t>
            </a:fld>
            <a:endParaRPr lang="en-GB"/>
          </a:p>
        </p:txBody>
      </p:sp>
    </p:spTree>
    <p:extLst>
      <p:ext uri="{BB962C8B-B14F-4D97-AF65-F5344CB8AC3E}">
        <p14:creationId xmlns:p14="http://schemas.microsoft.com/office/powerpoint/2010/main" val="1468821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CE5F1-DF08-44B9-BF60-9E245C93D1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4FB67B7-2DA5-4931-9C9D-3751849B92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0CFDE9D-F36A-4DC9-9814-C2EE3729232E}"/>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5" name="Footer Placeholder 4">
            <a:extLst>
              <a:ext uri="{FF2B5EF4-FFF2-40B4-BE49-F238E27FC236}">
                <a16:creationId xmlns:a16="http://schemas.microsoft.com/office/drawing/2014/main" id="{5D0080D3-4EFC-4C0D-A365-03A29964AF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7E5AD4-58E4-4174-91BB-C762A85A9242}"/>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569691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B4A79-B2F7-4D3A-9E2B-883FCD3EFF6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7ABF73-02D2-46D2-B57D-CDD4E5FEFA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3BF067-3E26-4BA6-B93B-38D09D31D1EA}"/>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5" name="Footer Placeholder 4">
            <a:extLst>
              <a:ext uri="{FF2B5EF4-FFF2-40B4-BE49-F238E27FC236}">
                <a16:creationId xmlns:a16="http://schemas.microsoft.com/office/drawing/2014/main" id="{25DCD24A-0A0A-4136-A5F4-DF23D3810E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1E066E-4C77-40EE-BEB1-C999AA3FDCB5}"/>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749145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247AAE-CAC7-402C-A9CE-F2889FC583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71DB3D7-B037-47F9-92B6-F8D116B2A9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EC184D4-8570-4672-880A-154883C8F148}"/>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5" name="Footer Placeholder 4">
            <a:extLst>
              <a:ext uri="{FF2B5EF4-FFF2-40B4-BE49-F238E27FC236}">
                <a16:creationId xmlns:a16="http://schemas.microsoft.com/office/drawing/2014/main" id="{1D83E380-30E1-47DF-BB58-97042BBC60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F6B31-5237-45D8-8A0F-0549FD8E79A7}"/>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52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111C6-80FB-4146-BDF7-0796A08DE42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2B57D5-A244-4815-AD0C-98532C13F1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81936A-83F2-48FF-B277-82E0E6761928}"/>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5" name="Footer Placeholder 4">
            <a:extLst>
              <a:ext uri="{FF2B5EF4-FFF2-40B4-BE49-F238E27FC236}">
                <a16:creationId xmlns:a16="http://schemas.microsoft.com/office/drawing/2014/main" id="{A343CCCB-306C-4620-9ED8-DA36999D47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3C5CAB-0817-4A75-9459-8A9376CC44A1}"/>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368649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E3688-A822-47CD-A8B1-634A5500E3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BD6E800-A6EA-4B3E-9334-1D4D3090C3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C6ED20-6D61-4ADA-A0A1-B198B5AA7D4B}"/>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5" name="Footer Placeholder 4">
            <a:extLst>
              <a:ext uri="{FF2B5EF4-FFF2-40B4-BE49-F238E27FC236}">
                <a16:creationId xmlns:a16="http://schemas.microsoft.com/office/drawing/2014/main" id="{173F58CE-2CD5-450F-BE2D-1918A2256B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A76213-A60E-46F5-94C4-A93C79E211C9}"/>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796603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146F3-D31E-489F-B312-C516333CFD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BD29A2-69E0-49A0-928F-051EC1C82F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A711853-9100-4FDC-B601-1FD00468C1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72E19D-B21F-4A73-98D7-53B77E2E8FC0}"/>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6" name="Footer Placeholder 5">
            <a:extLst>
              <a:ext uri="{FF2B5EF4-FFF2-40B4-BE49-F238E27FC236}">
                <a16:creationId xmlns:a16="http://schemas.microsoft.com/office/drawing/2014/main" id="{9CCD930E-0F71-45F9-ABA0-F88F627C60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06FCCF-1993-4733-B0FC-9149554748E0}"/>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551652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2E487-1D86-485D-9124-52EA1A37150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B1911C-229A-4D5D-A14A-4565DEE469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446EDF-949A-4974-8A56-A5B11F6ADBE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4744EE8-1B62-4C2C-941D-D0646F860E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816D6B-4C48-44F9-966D-F634C8FC91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7FA7FF4-C521-43C3-97D2-9C7394C817A0}"/>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8" name="Footer Placeholder 7">
            <a:extLst>
              <a:ext uri="{FF2B5EF4-FFF2-40B4-BE49-F238E27FC236}">
                <a16:creationId xmlns:a16="http://schemas.microsoft.com/office/drawing/2014/main" id="{A6AB2CAD-A15B-4139-90B8-D056C88B54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F04503-D625-4069-99A8-357E5492BBBE}"/>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529141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01F86-6945-4887-BCF0-40644326CCC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9F1E096-51C8-4499-B8DB-52BC2639F4B0}"/>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4" name="Footer Placeholder 3">
            <a:extLst>
              <a:ext uri="{FF2B5EF4-FFF2-40B4-BE49-F238E27FC236}">
                <a16:creationId xmlns:a16="http://schemas.microsoft.com/office/drawing/2014/main" id="{EF44C25E-2C6A-499D-93A1-7FC82AD843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3878F9-E9D7-4F0F-8E4A-01434494CDF6}"/>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297460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58D251-A306-4F03-A27C-86F658DBBAC5}"/>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3" name="Footer Placeholder 2">
            <a:extLst>
              <a:ext uri="{FF2B5EF4-FFF2-40B4-BE49-F238E27FC236}">
                <a16:creationId xmlns:a16="http://schemas.microsoft.com/office/drawing/2014/main" id="{555F0E52-DECB-4544-BA97-F40D80D0CE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ACE9057-2EA0-4D26-B676-E19AB659ED05}"/>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69102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17174-8920-4A71-A9F0-3DF415BA1F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7F4CC36-8D7F-4C86-B628-B0870F3A71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C48DB04-29B1-47B1-AAD8-BD43063159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749FED-0858-4752-9CE0-A5392D2F3603}"/>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6" name="Footer Placeholder 5">
            <a:extLst>
              <a:ext uri="{FF2B5EF4-FFF2-40B4-BE49-F238E27FC236}">
                <a16:creationId xmlns:a16="http://schemas.microsoft.com/office/drawing/2014/main" id="{D618ECB6-FE91-49A7-ADAA-4C00E2D2FB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E4419E-9F5B-4213-9D8B-9C715914343D}"/>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390062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B5532-CFAF-4325-BF4D-22C0535CCE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B5546A9-C77A-488C-943A-F0306A2D7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27C1CCD-9E09-4C1A-BCCF-68AA583818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E0411C-050C-43C7-8E88-71FD145A4340}"/>
              </a:ext>
            </a:extLst>
          </p:cNvPr>
          <p:cNvSpPr>
            <a:spLocks noGrp="1"/>
          </p:cNvSpPr>
          <p:nvPr>
            <p:ph type="dt" sz="half" idx="10"/>
          </p:nvPr>
        </p:nvSpPr>
        <p:spPr/>
        <p:txBody>
          <a:bodyPr/>
          <a:lstStyle/>
          <a:p>
            <a:fld id="{81B8F32D-D8B6-4B9E-9CBF-DCAC30B7B93D}" type="datetimeFigureOut">
              <a:rPr lang="en-US" smtClean="0"/>
              <a:t>6/13/2023</a:t>
            </a:fld>
            <a:endParaRPr lang="en-US"/>
          </a:p>
        </p:txBody>
      </p:sp>
      <p:sp>
        <p:nvSpPr>
          <p:cNvPr id="6" name="Footer Placeholder 5">
            <a:extLst>
              <a:ext uri="{FF2B5EF4-FFF2-40B4-BE49-F238E27FC236}">
                <a16:creationId xmlns:a16="http://schemas.microsoft.com/office/drawing/2014/main" id="{F41B4C22-0715-4709-B708-63A993C191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D9F054-2E3E-4A8E-9284-C7B1D2502F57}"/>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67651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4ECDA5-559C-45B2-A685-9F68BA25EA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8E99B95-6B7E-4A55-934D-C31026EE7C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8F03DCE-DB1E-44AD-9800-3A24DFDB75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B8F32D-D8B6-4B9E-9CBF-DCAC30B7B93D}" type="datetimeFigureOut">
              <a:rPr lang="en-US" smtClean="0"/>
              <a:pPr/>
              <a:t>6/13/2023</a:t>
            </a:fld>
            <a:endParaRPr lang="en-US" dirty="0"/>
          </a:p>
        </p:txBody>
      </p:sp>
      <p:sp>
        <p:nvSpPr>
          <p:cNvPr id="5" name="Footer Placeholder 4">
            <a:extLst>
              <a:ext uri="{FF2B5EF4-FFF2-40B4-BE49-F238E27FC236}">
                <a16:creationId xmlns:a16="http://schemas.microsoft.com/office/drawing/2014/main" id="{B1579F33-3CD6-4187-85A8-CB97496555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260F48D-394B-4CB5-AB01-F71E31B9BF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53ECD-7F6D-420D-93CA-D8D15EB427AC}" type="slidenum">
              <a:rPr lang="en-US" smtClean="0"/>
              <a:pPr/>
              <a:t>‹#›</a:t>
            </a:fld>
            <a:endParaRPr lang="en-US" dirty="0"/>
          </a:p>
        </p:txBody>
      </p:sp>
    </p:spTree>
    <p:extLst>
      <p:ext uri="{BB962C8B-B14F-4D97-AF65-F5344CB8AC3E}">
        <p14:creationId xmlns:p14="http://schemas.microsoft.com/office/powerpoint/2010/main" val="306863019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8.jpe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s://www.tentenresources.co.uk/?msclkid=6c1b4cd8b65a11ecaea5d9f34e43c061"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657F69E0-C4B0-4BEC-A689-4F8D877F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See the source image">
            <a:extLst>
              <a:ext uri="{FF2B5EF4-FFF2-40B4-BE49-F238E27FC236}">
                <a16:creationId xmlns:a16="http://schemas.microsoft.com/office/drawing/2014/main" id="{AB57E16F-018E-4470-93F3-73A96D43C380}"/>
              </a:ext>
            </a:extLst>
          </p:cNvPr>
          <p:cNvPicPr>
            <a:picLocks noChangeAspect="1" noChangeArrowheads="1"/>
          </p:cNvPicPr>
          <p:nvPr/>
        </p:nvPicPr>
        <p:blipFill rotWithShape="1">
          <a:blip r:embed="rId2">
            <a:alphaModFix amt="50000"/>
            <a:extLst>
              <a:ext uri="{28A0092B-C50C-407E-A947-70E740481C1C}">
                <a14:useLocalDpi xmlns:a14="http://schemas.microsoft.com/office/drawing/2010/main" val="0"/>
              </a:ext>
            </a:extLst>
          </a:blip>
          <a:srcRect t="2573" r="-1" b="-1"/>
          <a:stretch/>
        </p:blipFill>
        <p:spPr bwMode="auto">
          <a:xfrm>
            <a:off x="20" y="10"/>
            <a:ext cx="1218893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4C27C9D-4400-40B4-B579-B1942B49FDD1}"/>
              </a:ext>
            </a:extLst>
          </p:cNvPr>
          <p:cNvSpPr>
            <a:spLocks noGrp="1"/>
          </p:cNvSpPr>
          <p:nvPr>
            <p:ph type="ctrTitle"/>
          </p:nvPr>
        </p:nvSpPr>
        <p:spPr>
          <a:xfrm>
            <a:off x="1524000" y="1122363"/>
            <a:ext cx="9144000" cy="3063240"/>
          </a:xfrm>
        </p:spPr>
        <p:txBody>
          <a:bodyPr>
            <a:normAutofit/>
          </a:bodyPr>
          <a:lstStyle/>
          <a:p>
            <a:r>
              <a:rPr lang="en-GB" sz="6600">
                <a:solidFill>
                  <a:srgbClr val="FFFFFF"/>
                </a:solidFill>
              </a:rPr>
              <a:t>RSE Parent Presentation</a:t>
            </a:r>
          </a:p>
        </p:txBody>
      </p:sp>
      <p:sp>
        <p:nvSpPr>
          <p:cNvPr id="3" name="Subtitle 2">
            <a:extLst>
              <a:ext uri="{FF2B5EF4-FFF2-40B4-BE49-F238E27FC236}">
                <a16:creationId xmlns:a16="http://schemas.microsoft.com/office/drawing/2014/main" id="{F87A9E17-BAE0-4517-9F67-1D1EC24C3E3B}"/>
              </a:ext>
            </a:extLst>
          </p:cNvPr>
          <p:cNvSpPr>
            <a:spLocks noGrp="1"/>
          </p:cNvSpPr>
          <p:nvPr>
            <p:ph type="subTitle" idx="1"/>
          </p:nvPr>
        </p:nvSpPr>
        <p:spPr>
          <a:xfrm>
            <a:off x="1527048" y="4599432"/>
            <a:ext cx="9144000" cy="1536192"/>
          </a:xfrm>
        </p:spPr>
        <p:txBody>
          <a:bodyPr>
            <a:normAutofit/>
          </a:bodyPr>
          <a:lstStyle/>
          <a:p>
            <a:r>
              <a:rPr lang="en-GB" dirty="0">
                <a:solidFill>
                  <a:srgbClr val="FFFFFF"/>
                </a:solidFill>
              </a:rPr>
              <a:t>Tuesday 13</a:t>
            </a:r>
            <a:r>
              <a:rPr lang="en-GB" baseline="30000" dirty="0">
                <a:solidFill>
                  <a:srgbClr val="FFFFFF"/>
                </a:solidFill>
              </a:rPr>
              <a:t>th</a:t>
            </a:r>
            <a:r>
              <a:rPr lang="en-GB" dirty="0">
                <a:solidFill>
                  <a:srgbClr val="FFFFFF"/>
                </a:solidFill>
              </a:rPr>
              <a:t> June</a:t>
            </a:r>
          </a:p>
        </p:txBody>
      </p:sp>
      <p:sp>
        <p:nvSpPr>
          <p:cNvPr id="73" name="sketchy line">
            <a:extLst>
              <a:ext uri="{FF2B5EF4-FFF2-40B4-BE49-F238E27FC236}">
                <a16:creationId xmlns:a16="http://schemas.microsoft.com/office/drawing/2014/main" id="{9F6380B4-6A1C-481E-8408-B4E6C75B9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368623"/>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rgbClr val="FFFFFF">
              <a:alpha val="75000"/>
            </a:srgbClr>
          </a:solidFill>
          <a:ln w="44450" cap="rnd">
            <a:solidFill>
              <a:srgbClr val="FFFFFF">
                <a:alpha val="75000"/>
              </a:srgb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347368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330CF-E0EA-4307-A4A8-7614EC7C6890}"/>
              </a:ext>
            </a:extLst>
          </p:cNvPr>
          <p:cNvSpPr>
            <a:spLocks noGrp="1"/>
          </p:cNvSpPr>
          <p:nvPr>
            <p:ph type="title"/>
          </p:nvPr>
        </p:nvSpPr>
        <p:spPr>
          <a:xfrm>
            <a:off x="4965430" y="629268"/>
            <a:ext cx="6586491" cy="1286160"/>
          </a:xfrm>
        </p:spPr>
        <p:txBody>
          <a:bodyPr vert="horz" lIns="91440" tIns="45720" rIns="91440" bIns="45720" rtlCol="0" anchor="b">
            <a:normAutofit/>
          </a:bodyPr>
          <a:lstStyle/>
          <a:p>
            <a:r>
              <a:rPr lang="en-US"/>
              <a:t>Inclusive of all families</a:t>
            </a:r>
          </a:p>
        </p:txBody>
      </p:sp>
      <p:sp>
        <p:nvSpPr>
          <p:cNvPr id="3" name="Content Placeholder 2">
            <a:extLst>
              <a:ext uri="{FF2B5EF4-FFF2-40B4-BE49-F238E27FC236}">
                <a16:creationId xmlns:a16="http://schemas.microsoft.com/office/drawing/2014/main" id="{58A3310E-5290-4466-9F34-F0D1817DCBAB}"/>
              </a:ext>
            </a:extLst>
          </p:cNvPr>
          <p:cNvSpPr>
            <a:spLocks noGrp="1"/>
          </p:cNvSpPr>
          <p:nvPr>
            <p:ph sz="half" idx="1"/>
          </p:nvPr>
        </p:nvSpPr>
        <p:spPr>
          <a:xfrm>
            <a:off x="4965431" y="2438400"/>
            <a:ext cx="6586489" cy="3785419"/>
          </a:xfrm>
        </p:spPr>
        <p:txBody>
          <a:bodyPr vert="horz" lIns="91440" tIns="45720" rIns="91440" bIns="45720" rtlCol="0">
            <a:normAutofit lnSpcReduction="10000"/>
          </a:bodyPr>
          <a:lstStyle/>
          <a:p>
            <a:pPr marL="0" indent="0">
              <a:buNone/>
            </a:pPr>
            <a:r>
              <a:rPr lang="en-US" sz="4000" i="1" dirty="0"/>
              <a:t>There is no stereotype of the ideal family, but rather a challenging mosaic made up of many different realities, with all their joys, hopes and problems.</a:t>
            </a:r>
          </a:p>
          <a:p>
            <a:pPr algn="ctr"/>
            <a:r>
              <a:rPr lang="en-US" sz="4000" dirty="0"/>
              <a:t>Pope Francis</a:t>
            </a:r>
          </a:p>
        </p:txBody>
      </p:sp>
      <p:pic>
        <p:nvPicPr>
          <p:cNvPr id="1026" name="Picture 2" descr="See the source image">
            <a:extLst>
              <a:ext uri="{FF2B5EF4-FFF2-40B4-BE49-F238E27FC236}">
                <a16:creationId xmlns:a16="http://schemas.microsoft.com/office/drawing/2014/main" id="{C592A224-A07B-4992-8975-6D2CBA7D6198}"/>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l="9044" r="1428"/>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3B80D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33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BB8103-BBBA-495D-B0B2-1371A9480F75}"/>
              </a:ext>
            </a:extLst>
          </p:cNvPr>
          <p:cNvSpPr>
            <a:spLocks noGrp="1"/>
          </p:cNvSpPr>
          <p:nvPr>
            <p:ph type="title"/>
          </p:nvPr>
        </p:nvSpPr>
        <p:spPr>
          <a:xfrm>
            <a:off x="965199" y="851517"/>
            <a:ext cx="5130795" cy="1461778"/>
          </a:xfrm>
        </p:spPr>
        <p:txBody>
          <a:bodyPr vert="horz" lIns="91440" tIns="45720" rIns="91440" bIns="45720" rtlCol="0" anchor="ctr">
            <a:normAutofit/>
          </a:bodyPr>
          <a:lstStyle/>
          <a:p>
            <a:r>
              <a:rPr lang="en-US" sz="4000" kern="1200">
                <a:solidFill>
                  <a:schemeClr val="tx1"/>
                </a:solidFill>
                <a:latin typeface="+mj-lt"/>
                <a:ea typeface="+mj-ea"/>
                <a:cs typeface="+mj-cs"/>
              </a:rPr>
              <a:t>What messages are given</a:t>
            </a:r>
          </a:p>
        </p:txBody>
      </p:sp>
      <p:sp>
        <p:nvSpPr>
          <p:cNvPr id="4" name="Content Placeholder 3">
            <a:extLst>
              <a:ext uri="{FF2B5EF4-FFF2-40B4-BE49-F238E27FC236}">
                <a16:creationId xmlns:a16="http://schemas.microsoft.com/office/drawing/2014/main" id="{992028E8-9E44-4B55-AE57-CAE99D8EB2CC}"/>
              </a:ext>
            </a:extLst>
          </p:cNvPr>
          <p:cNvSpPr>
            <a:spLocks noGrp="1"/>
          </p:cNvSpPr>
          <p:nvPr>
            <p:ph sz="half" idx="1"/>
          </p:nvPr>
        </p:nvSpPr>
        <p:spPr>
          <a:xfrm>
            <a:off x="965200" y="2470248"/>
            <a:ext cx="4048344" cy="3536236"/>
          </a:xfrm>
        </p:spPr>
        <p:txBody>
          <a:bodyPr vert="horz" lIns="91440" tIns="45720" rIns="91440" bIns="45720" rtlCol="0">
            <a:normAutofit/>
          </a:bodyPr>
          <a:lstStyle/>
          <a:p>
            <a:r>
              <a:rPr lang="en-US" sz="2000" dirty="0"/>
              <a:t>Our bodies are good</a:t>
            </a:r>
          </a:p>
          <a:p>
            <a:r>
              <a:rPr lang="en-US" sz="2000" dirty="0"/>
              <a:t>We are called by God to love and be loved.</a:t>
            </a:r>
          </a:p>
          <a:p>
            <a:r>
              <a:rPr lang="en-US" sz="2000" dirty="0"/>
              <a:t>The love we share with family and friends is a reflection of God’s love.</a:t>
            </a:r>
          </a:p>
          <a:p>
            <a:r>
              <a:rPr lang="en-US" sz="2000" dirty="0"/>
              <a:t>This love develops and deepens as we get older.</a:t>
            </a:r>
          </a:p>
          <a:p>
            <a:r>
              <a:rPr lang="en-US" sz="2000" dirty="0"/>
              <a:t>We are called to love others in the wider community.</a:t>
            </a:r>
          </a:p>
        </p:txBody>
      </p:sp>
      <p:sp>
        <p:nvSpPr>
          <p:cNvPr id="15" name="Freeform: Shape 14">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Picture 2">
            <a:extLst>
              <a:ext uri="{FF2B5EF4-FFF2-40B4-BE49-F238E27FC236}">
                <a16:creationId xmlns:a16="http://schemas.microsoft.com/office/drawing/2014/main" id="{EE64436D-BCE4-44EF-9FE4-DE5542F1B2B3}"/>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7535330" y="2105470"/>
            <a:ext cx="3217333" cy="3217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923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500"/>
                                        <p:tgtEl>
                                          <p:spTgt spid="4">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500"/>
                                        <p:tgtEl>
                                          <p:spTgt spid="4">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fade">
                                      <p:cBhvr>
                                        <p:cTn id="23"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BB8103-BBBA-495D-B0B2-1371A9480F75}"/>
              </a:ext>
            </a:extLst>
          </p:cNvPr>
          <p:cNvSpPr>
            <a:spLocks noGrp="1"/>
          </p:cNvSpPr>
          <p:nvPr>
            <p:ph type="title"/>
          </p:nvPr>
        </p:nvSpPr>
        <p:spPr>
          <a:xfrm>
            <a:off x="173890" y="156954"/>
            <a:ext cx="10353741" cy="1097001"/>
          </a:xfrm>
        </p:spPr>
        <p:txBody>
          <a:bodyPr vert="horz" lIns="91440" tIns="45720" rIns="91440" bIns="45720" rtlCol="0" anchor="ctr">
            <a:normAutofit/>
          </a:bodyPr>
          <a:lstStyle/>
          <a:p>
            <a:r>
              <a:rPr lang="en-US" sz="4000" kern="1200" dirty="0">
                <a:solidFill>
                  <a:schemeClr val="tx1"/>
                </a:solidFill>
                <a:latin typeface="+mj-lt"/>
                <a:ea typeface="+mj-ea"/>
                <a:cs typeface="+mj-cs"/>
              </a:rPr>
              <a:t>What else is covered?</a:t>
            </a:r>
          </a:p>
        </p:txBody>
      </p:sp>
      <p:sp>
        <p:nvSpPr>
          <p:cNvPr id="5" name="Content Placeholder 4">
            <a:extLst>
              <a:ext uri="{FF2B5EF4-FFF2-40B4-BE49-F238E27FC236}">
                <a16:creationId xmlns:a16="http://schemas.microsoft.com/office/drawing/2014/main" id="{140E2A0E-BF2E-4A99-9303-9AF10BDBFE4A}"/>
              </a:ext>
            </a:extLst>
          </p:cNvPr>
          <p:cNvSpPr>
            <a:spLocks noGrp="1"/>
          </p:cNvSpPr>
          <p:nvPr>
            <p:ph sz="half" idx="2"/>
          </p:nvPr>
        </p:nvSpPr>
        <p:spPr>
          <a:xfrm>
            <a:off x="496824" y="1371598"/>
            <a:ext cx="5336479" cy="4634884"/>
          </a:xfrm>
        </p:spPr>
        <p:txBody>
          <a:bodyPr vert="horz" lIns="91440" tIns="45720" rIns="91440" bIns="45720" rtlCol="0">
            <a:normAutofit/>
          </a:bodyPr>
          <a:lstStyle/>
          <a:p>
            <a:r>
              <a:rPr lang="en-US" sz="2400" dirty="0"/>
              <a:t>Private parts of the body.</a:t>
            </a:r>
          </a:p>
          <a:p>
            <a:r>
              <a:rPr lang="en-US" sz="2400" dirty="0"/>
              <a:t>Different kinds of family structures.</a:t>
            </a:r>
          </a:p>
          <a:p>
            <a:r>
              <a:rPr lang="en-US" sz="2400" dirty="0"/>
              <a:t>Social media.</a:t>
            </a:r>
          </a:p>
          <a:p>
            <a:r>
              <a:rPr lang="en-US" sz="2400" dirty="0"/>
              <a:t>People they can trust.</a:t>
            </a:r>
          </a:p>
          <a:p>
            <a:r>
              <a:rPr lang="en-US" sz="2400" dirty="0"/>
              <a:t>Changing and growing bodies.</a:t>
            </a:r>
          </a:p>
          <a:p>
            <a:r>
              <a:rPr lang="en-US" sz="2400" dirty="0"/>
              <a:t>Pornography.</a:t>
            </a:r>
          </a:p>
          <a:p>
            <a:r>
              <a:rPr lang="en-US" sz="2400" dirty="0"/>
              <a:t>Periods</a:t>
            </a:r>
          </a:p>
          <a:p>
            <a:r>
              <a:rPr lang="en-US" sz="2400" dirty="0"/>
              <a:t>Where babies come from</a:t>
            </a:r>
          </a:p>
          <a:p>
            <a:r>
              <a:rPr lang="en-US" sz="2400" dirty="0"/>
              <a:t>Falling in love</a:t>
            </a:r>
          </a:p>
          <a:p>
            <a:r>
              <a:rPr lang="en-US" sz="2400" dirty="0"/>
              <a:t>Physical intimacy.</a:t>
            </a:r>
            <a:endParaRPr lang="en-US" sz="1500" dirty="0"/>
          </a:p>
        </p:txBody>
      </p:sp>
      <p:sp>
        <p:nvSpPr>
          <p:cNvPr id="12" name="Freeform: Shape 11">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Content Placeholder 2">
            <a:extLst>
              <a:ext uri="{FF2B5EF4-FFF2-40B4-BE49-F238E27FC236}">
                <a16:creationId xmlns:a16="http://schemas.microsoft.com/office/drawing/2014/main" id="{097773C2-BDF4-4810-8447-873A559B737B}"/>
              </a:ext>
            </a:extLst>
          </p:cNvPr>
          <p:cNvPicPr>
            <a:picLocks noGrp="1" noChangeAspect="1"/>
          </p:cNvPicPr>
          <p:nvPr>
            <p:ph sz="half" idx="1"/>
          </p:nvPr>
        </p:nvPicPr>
        <p:blipFill>
          <a:blip r:embed="rId3"/>
          <a:stretch>
            <a:fillRect/>
          </a:stretch>
        </p:blipFill>
        <p:spPr>
          <a:xfrm>
            <a:off x="7542175" y="2105470"/>
            <a:ext cx="3203643" cy="3217333"/>
          </a:xfrm>
          <a:prstGeom prst="rect">
            <a:avLst/>
          </a:prstGeom>
        </p:spPr>
      </p:pic>
    </p:spTree>
    <p:extLst>
      <p:ext uri="{BB962C8B-B14F-4D97-AF65-F5344CB8AC3E}">
        <p14:creationId xmlns:p14="http://schemas.microsoft.com/office/powerpoint/2010/main" val="3362034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5">
                                            <p:txEl>
                                              <p:pRg st="7" end="7"/>
                                            </p:txEl>
                                          </p:spTgt>
                                        </p:tgtEl>
                                        <p:attrNameLst>
                                          <p:attrName>style.visibility</p:attrName>
                                        </p:attrNameLst>
                                      </p:cBhvr>
                                      <p:to>
                                        <p:strVal val="visible"/>
                                      </p:to>
                                    </p:set>
                                    <p:animEffect transition="in" filter="fade">
                                      <p:cBhvr>
                                        <p:cTn id="28" dur="500"/>
                                        <p:tgtEl>
                                          <p:spTgt spid="5">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Effect transition="in" filter="fade">
                                      <p:cBhvr>
                                        <p:cTn id="31" dur="500"/>
                                        <p:tgtEl>
                                          <p:spTgt spid="5">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5">
                                            <p:txEl>
                                              <p:pRg st="9" end="9"/>
                                            </p:txEl>
                                          </p:spTgt>
                                        </p:tgtEl>
                                        <p:attrNameLst>
                                          <p:attrName>style.visibility</p:attrName>
                                        </p:attrNameLst>
                                      </p:cBhvr>
                                      <p:to>
                                        <p:strVal val="visible"/>
                                      </p:to>
                                    </p:set>
                                    <p:animEffect transition="in" filter="fade">
                                      <p:cBhvr>
                                        <p:cTn id="34"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8B068B58-6F94-4AFF-A8A7-18573884D6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7" name="Picture 76">
            <a:extLst>
              <a:ext uri="{FF2B5EF4-FFF2-40B4-BE49-F238E27FC236}">
                <a16:creationId xmlns:a16="http://schemas.microsoft.com/office/drawing/2014/main" id="{B0DAC8FB-A162-44E3-A606-C855A03A5B0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79" name="Rectangle 78">
            <a:extLst>
              <a:ext uri="{FF2B5EF4-FFF2-40B4-BE49-F238E27FC236}">
                <a16:creationId xmlns:a16="http://schemas.microsoft.com/office/drawing/2014/main" id="{21BDEC81-16A7-4451-B893-C15000083B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a:extLst>
              <a:ext uri="{FF2B5EF4-FFF2-40B4-BE49-F238E27FC236}">
                <a16:creationId xmlns:a16="http://schemas.microsoft.com/office/drawing/2014/main" id="{BE5B028C-7535-45E5-9D2C-32C50D0E0E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8542" y="729175"/>
            <a:ext cx="11099352" cy="5399650"/>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itle 1">
            <a:extLst>
              <a:ext uri="{FF2B5EF4-FFF2-40B4-BE49-F238E27FC236}">
                <a16:creationId xmlns:a16="http://schemas.microsoft.com/office/drawing/2014/main" id="{40BB8103-BBBA-495D-B0B2-1371A9480F75}"/>
              </a:ext>
            </a:extLst>
          </p:cNvPr>
          <p:cNvSpPr>
            <a:spLocks noGrp="1"/>
          </p:cNvSpPr>
          <p:nvPr>
            <p:ph type="title"/>
          </p:nvPr>
        </p:nvSpPr>
        <p:spPr>
          <a:xfrm>
            <a:off x="1058547" y="1170796"/>
            <a:ext cx="4997189" cy="676588"/>
          </a:xfrm>
        </p:spPr>
        <p:txBody>
          <a:bodyPr vert="horz" lIns="91440" tIns="45720" rIns="91440" bIns="45720" rtlCol="0" anchor="b">
            <a:normAutofit fontScale="90000"/>
          </a:bodyPr>
          <a:lstStyle/>
          <a:p>
            <a:r>
              <a:rPr lang="en-US" sz="4800" kern="1200" dirty="0">
                <a:solidFill>
                  <a:schemeClr val="tx1"/>
                </a:solidFill>
                <a:latin typeface="+mj-lt"/>
                <a:ea typeface="+mj-ea"/>
                <a:cs typeface="+mj-cs"/>
              </a:rPr>
              <a:t>A typical session</a:t>
            </a:r>
          </a:p>
        </p:txBody>
      </p:sp>
      <p:sp>
        <p:nvSpPr>
          <p:cNvPr id="4" name="Content Placeholder 3">
            <a:extLst>
              <a:ext uri="{FF2B5EF4-FFF2-40B4-BE49-F238E27FC236}">
                <a16:creationId xmlns:a16="http://schemas.microsoft.com/office/drawing/2014/main" id="{BA95C9E1-FF32-4BAC-9A0C-2055797BFD7F}"/>
              </a:ext>
            </a:extLst>
          </p:cNvPr>
          <p:cNvSpPr>
            <a:spLocks noGrp="1"/>
          </p:cNvSpPr>
          <p:nvPr>
            <p:ph sz="half" idx="1"/>
          </p:nvPr>
        </p:nvSpPr>
        <p:spPr>
          <a:xfrm>
            <a:off x="1191966" y="2101516"/>
            <a:ext cx="4997189" cy="3805621"/>
          </a:xfrm>
        </p:spPr>
        <p:txBody>
          <a:bodyPr vert="horz" lIns="91440" tIns="45720" rIns="91440" bIns="45720" rtlCol="0">
            <a:normAutofit/>
          </a:bodyPr>
          <a:lstStyle/>
          <a:p>
            <a:r>
              <a:rPr lang="en-US" sz="2400" dirty="0"/>
              <a:t>Introduce the topic</a:t>
            </a:r>
          </a:p>
          <a:p>
            <a:r>
              <a:rPr lang="en-US" sz="2400" dirty="0"/>
              <a:t>Paradise Street</a:t>
            </a:r>
          </a:p>
          <a:p>
            <a:r>
              <a:rPr lang="en-US" sz="2400" dirty="0"/>
              <a:t>Discussion using Lucky Dip questions.</a:t>
            </a:r>
          </a:p>
          <a:p>
            <a:r>
              <a:rPr lang="en-US" sz="2400" dirty="0"/>
              <a:t>Delving Deeper video.</a:t>
            </a:r>
          </a:p>
          <a:p>
            <a:r>
              <a:rPr lang="en-US" sz="2400" dirty="0"/>
              <a:t>Activity.</a:t>
            </a:r>
          </a:p>
          <a:p>
            <a:endParaRPr lang="en-US" sz="2400" dirty="0"/>
          </a:p>
          <a:p>
            <a:r>
              <a:rPr lang="en-US" sz="2400" dirty="0"/>
              <a:t>Questions box in class available.</a:t>
            </a:r>
          </a:p>
        </p:txBody>
      </p:sp>
      <p:pic>
        <p:nvPicPr>
          <p:cNvPr id="1026" name="Picture 2" descr="See the source image">
            <a:extLst>
              <a:ext uri="{FF2B5EF4-FFF2-40B4-BE49-F238E27FC236}">
                <a16:creationId xmlns:a16="http://schemas.microsoft.com/office/drawing/2014/main" id="{3E9B24A7-47B1-4CB4-A923-1B208F1B4D78}"/>
              </a:ext>
            </a:extLst>
          </p:cNvPr>
          <p:cNvPicPr>
            <a:picLocks noGrp="1" noChangeAspect="1" noChangeArrowheads="1"/>
          </p:cNvPicPr>
          <p:nvPr>
            <p:ph sz="half" idx="2"/>
          </p:nvPr>
        </p:nvPicPr>
        <p:blipFill rotWithShape="1">
          <a:blip r:embed="rId4">
            <a:extLst>
              <a:ext uri="{28A0092B-C50C-407E-A947-70E740481C1C}">
                <a14:useLocalDpi xmlns:a14="http://schemas.microsoft.com/office/drawing/2010/main" val="0"/>
              </a:ext>
            </a:extLst>
          </a:blip>
          <a:srcRect b="88"/>
          <a:stretch/>
        </p:blipFill>
        <p:spPr bwMode="auto">
          <a:xfrm>
            <a:off x="6575741" y="895610"/>
            <a:ext cx="4890576" cy="24431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e the source image">
            <a:extLst>
              <a:ext uri="{FF2B5EF4-FFF2-40B4-BE49-F238E27FC236}">
                <a16:creationId xmlns:a16="http://schemas.microsoft.com/office/drawing/2014/main" id="{A7AF6FDE-0F59-45EF-B998-925066FD9DF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8296" r="-4" b="3283"/>
          <a:stretch/>
        </p:blipFill>
        <p:spPr bwMode="auto">
          <a:xfrm>
            <a:off x="6575741" y="3504974"/>
            <a:ext cx="4890576" cy="2443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1949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2FC20-FA21-488C-920A-881B73BAD2D7}"/>
              </a:ext>
            </a:extLst>
          </p:cNvPr>
          <p:cNvSpPr>
            <a:spLocks noGrp="1"/>
          </p:cNvSpPr>
          <p:nvPr>
            <p:ph type="title"/>
          </p:nvPr>
        </p:nvSpPr>
        <p:spPr/>
        <p:txBody>
          <a:bodyPr/>
          <a:lstStyle/>
          <a:p>
            <a:r>
              <a:rPr lang="en-GB" dirty="0"/>
              <a:t>Coverage</a:t>
            </a:r>
          </a:p>
        </p:txBody>
      </p:sp>
      <p:sp>
        <p:nvSpPr>
          <p:cNvPr id="5" name="Text Placeholder 4">
            <a:extLst>
              <a:ext uri="{FF2B5EF4-FFF2-40B4-BE49-F238E27FC236}">
                <a16:creationId xmlns:a16="http://schemas.microsoft.com/office/drawing/2014/main" id="{EC994D6E-9A92-4606-A358-F515B9AB31A4}"/>
              </a:ext>
            </a:extLst>
          </p:cNvPr>
          <p:cNvSpPr>
            <a:spLocks noGrp="1"/>
          </p:cNvSpPr>
          <p:nvPr>
            <p:ph type="body" idx="1"/>
          </p:nvPr>
        </p:nvSpPr>
        <p:spPr/>
        <p:txBody>
          <a:bodyPr/>
          <a:lstStyle/>
          <a:p>
            <a:r>
              <a:rPr lang="en-GB" dirty="0"/>
              <a:t>Year 5</a:t>
            </a:r>
          </a:p>
        </p:txBody>
      </p:sp>
      <p:sp>
        <p:nvSpPr>
          <p:cNvPr id="6" name="Content Placeholder 5">
            <a:extLst>
              <a:ext uri="{FF2B5EF4-FFF2-40B4-BE49-F238E27FC236}">
                <a16:creationId xmlns:a16="http://schemas.microsoft.com/office/drawing/2014/main" id="{BE6FF904-7590-4332-B1D0-870BE9465BEA}"/>
              </a:ext>
            </a:extLst>
          </p:cNvPr>
          <p:cNvSpPr>
            <a:spLocks noGrp="1"/>
          </p:cNvSpPr>
          <p:nvPr>
            <p:ph sz="half" idx="2"/>
          </p:nvPr>
        </p:nvSpPr>
        <p:spPr/>
        <p:txBody>
          <a:bodyPr/>
          <a:lstStyle/>
          <a:p>
            <a:r>
              <a:rPr lang="en-GB" dirty="0"/>
              <a:t>Puberty</a:t>
            </a:r>
          </a:p>
          <a:p>
            <a:r>
              <a:rPr lang="en-GB" dirty="0"/>
              <a:t>Emotional Changes</a:t>
            </a:r>
          </a:p>
          <a:p>
            <a:r>
              <a:rPr lang="en-GB" dirty="0"/>
              <a:t>Social Media</a:t>
            </a:r>
          </a:p>
          <a:p>
            <a:r>
              <a:rPr lang="en-GB" dirty="0"/>
              <a:t>Menstruation</a:t>
            </a:r>
          </a:p>
        </p:txBody>
      </p:sp>
      <p:sp>
        <p:nvSpPr>
          <p:cNvPr id="7" name="Text Placeholder 6">
            <a:extLst>
              <a:ext uri="{FF2B5EF4-FFF2-40B4-BE49-F238E27FC236}">
                <a16:creationId xmlns:a16="http://schemas.microsoft.com/office/drawing/2014/main" id="{74C98A6C-A701-4DF6-9F43-357281BAE1A8}"/>
              </a:ext>
            </a:extLst>
          </p:cNvPr>
          <p:cNvSpPr>
            <a:spLocks noGrp="1"/>
          </p:cNvSpPr>
          <p:nvPr>
            <p:ph type="body" sz="quarter" idx="3"/>
          </p:nvPr>
        </p:nvSpPr>
        <p:spPr/>
        <p:txBody>
          <a:bodyPr/>
          <a:lstStyle/>
          <a:p>
            <a:r>
              <a:rPr lang="en-GB" dirty="0"/>
              <a:t>Year 6</a:t>
            </a:r>
          </a:p>
        </p:txBody>
      </p:sp>
      <p:sp>
        <p:nvSpPr>
          <p:cNvPr id="8" name="Content Placeholder 7">
            <a:extLst>
              <a:ext uri="{FF2B5EF4-FFF2-40B4-BE49-F238E27FC236}">
                <a16:creationId xmlns:a16="http://schemas.microsoft.com/office/drawing/2014/main" id="{552AFDBD-A2C8-4CAD-AAF8-D6BF191C39C8}"/>
              </a:ext>
            </a:extLst>
          </p:cNvPr>
          <p:cNvSpPr>
            <a:spLocks noGrp="1"/>
          </p:cNvSpPr>
          <p:nvPr>
            <p:ph sz="quarter" idx="4"/>
          </p:nvPr>
        </p:nvSpPr>
        <p:spPr/>
        <p:txBody>
          <a:bodyPr/>
          <a:lstStyle/>
          <a:p>
            <a:r>
              <a:rPr lang="en-GB" dirty="0"/>
              <a:t>Body image</a:t>
            </a:r>
          </a:p>
          <a:p>
            <a:r>
              <a:rPr lang="en-GB" dirty="0"/>
              <a:t>Online safety including pornography</a:t>
            </a:r>
          </a:p>
          <a:p>
            <a:r>
              <a:rPr lang="en-GB" dirty="0"/>
              <a:t>Puberty (revisit)</a:t>
            </a:r>
          </a:p>
          <a:p>
            <a:r>
              <a:rPr lang="en-GB" dirty="0"/>
              <a:t>Baby development</a:t>
            </a:r>
          </a:p>
          <a:p>
            <a:r>
              <a:rPr lang="en-GB" dirty="0"/>
              <a:t>Conception.</a:t>
            </a:r>
          </a:p>
        </p:txBody>
      </p:sp>
    </p:spTree>
    <p:extLst>
      <p:ext uri="{BB962C8B-B14F-4D97-AF65-F5344CB8AC3E}">
        <p14:creationId xmlns:p14="http://schemas.microsoft.com/office/powerpoint/2010/main" val="1375314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fade">
                                      <p:cBhvr>
                                        <p:cTn id="11" dur="500"/>
                                        <p:tgtEl>
                                          <p:spTgt spid="6">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fade">
                                      <p:cBhvr>
                                        <p:cTn id="15" dur="500"/>
                                        <p:tgtEl>
                                          <p:spTgt spid="6">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fade">
                                      <p:cBhvr>
                                        <p:cTn id="19" dur="500"/>
                                        <p:tgtEl>
                                          <p:spTgt spid="6">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7">
                                            <p:txEl>
                                              <p:pRg st="0" end="0"/>
                                            </p:txEl>
                                          </p:spTgt>
                                        </p:tgtEl>
                                        <p:attrNameLst>
                                          <p:attrName>style.visibility</p:attrName>
                                        </p:attrNameLst>
                                      </p:cBhvr>
                                      <p:to>
                                        <p:strVal val="visible"/>
                                      </p:to>
                                    </p:set>
                                    <p:animEffect transition="in" filter="fade">
                                      <p:cBhvr>
                                        <p:cTn id="24" dur="500"/>
                                        <p:tgtEl>
                                          <p:spTgt spid="7">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animEffect transition="in" filter="fade">
                                      <p:cBhvr>
                                        <p:cTn id="29" dur="500"/>
                                        <p:tgtEl>
                                          <p:spTgt spid="8">
                                            <p:txEl>
                                              <p:pRg st="0" end="0"/>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8">
                                            <p:txEl>
                                              <p:pRg st="1" end="1"/>
                                            </p:txEl>
                                          </p:spTgt>
                                        </p:tgtEl>
                                        <p:attrNameLst>
                                          <p:attrName>style.visibility</p:attrName>
                                        </p:attrNameLst>
                                      </p:cBhvr>
                                      <p:to>
                                        <p:strVal val="visible"/>
                                      </p:to>
                                    </p:set>
                                    <p:animEffect transition="in" filter="fade">
                                      <p:cBhvr>
                                        <p:cTn id="32" dur="500"/>
                                        <p:tgtEl>
                                          <p:spTgt spid="8">
                                            <p:txEl>
                                              <p:pRg st="1" end="1"/>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animEffect transition="in" filter="fade">
                                      <p:cBhvr>
                                        <p:cTn id="35" dur="500"/>
                                        <p:tgtEl>
                                          <p:spTgt spid="8">
                                            <p:txEl>
                                              <p:pRg st="2" end="2"/>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8">
                                            <p:txEl>
                                              <p:pRg st="3" end="3"/>
                                            </p:txEl>
                                          </p:spTgt>
                                        </p:tgtEl>
                                        <p:attrNameLst>
                                          <p:attrName>style.visibility</p:attrName>
                                        </p:attrNameLst>
                                      </p:cBhvr>
                                      <p:to>
                                        <p:strVal val="visible"/>
                                      </p:to>
                                    </p:set>
                                    <p:animEffect transition="in" filter="fade">
                                      <p:cBhvr>
                                        <p:cTn id="38" dur="500"/>
                                        <p:tgtEl>
                                          <p:spTgt spid="8">
                                            <p:txEl>
                                              <p:pRg st="3" end="3"/>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8">
                                            <p:txEl>
                                              <p:pRg st="4" end="4"/>
                                            </p:txEl>
                                          </p:spTgt>
                                        </p:tgtEl>
                                        <p:attrNameLst>
                                          <p:attrName>style.visibility</p:attrName>
                                        </p:attrNameLst>
                                      </p:cBhvr>
                                      <p:to>
                                        <p:strVal val="visible"/>
                                      </p:to>
                                    </p:set>
                                    <p:animEffect transition="in" filter="fade">
                                      <p:cBhvr>
                                        <p:cTn id="41"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6E14BD3-A6CB-4804-BB11-7D3627C29EB2}"/>
              </a:ext>
            </a:extLst>
          </p:cNvPr>
          <p:cNvSpPr>
            <a:spLocks noGrp="1"/>
          </p:cNvSpPr>
          <p:nvPr>
            <p:ph type="title"/>
          </p:nvPr>
        </p:nvSpPr>
        <p:spPr>
          <a:xfrm>
            <a:off x="804672" y="640080"/>
            <a:ext cx="3282696" cy="5257800"/>
          </a:xfrm>
        </p:spPr>
        <p:txBody>
          <a:bodyPr>
            <a:normAutofit/>
          </a:bodyPr>
          <a:lstStyle/>
          <a:p>
            <a:r>
              <a:rPr lang="en-GB">
                <a:solidFill>
                  <a:schemeClr val="bg1"/>
                </a:solidFill>
              </a:rPr>
              <a:t>Next steps</a:t>
            </a:r>
          </a:p>
        </p:txBody>
      </p:sp>
      <p:sp>
        <p:nvSpPr>
          <p:cNvPr id="3" name="Content Placeholder 2">
            <a:extLst>
              <a:ext uri="{FF2B5EF4-FFF2-40B4-BE49-F238E27FC236}">
                <a16:creationId xmlns:a16="http://schemas.microsoft.com/office/drawing/2014/main" id="{58C01B5F-E6F9-4AD1-BF65-0ACA239613FF}"/>
              </a:ext>
            </a:extLst>
          </p:cNvPr>
          <p:cNvSpPr>
            <a:spLocks noGrp="1"/>
          </p:cNvSpPr>
          <p:nvPr>
            <p:ph idx="1"/>
          </p:nvPr>
        </p:nvSpPr>
        <p:spPr>
          <a:xfrm>
            <a:off x="5358384" y="640081"/>
            <a:ext cx="6024654" cy="5257800"/>
          </a:xfrm>
        </p:spPr>
        <p:txBody>
          <a:bodyPr anchor="ctr">
            <a:normAutofit/>
          </a:bodyPr>
          <a:lstStyle/>
          <a:p>
            <a:r>
              <a:rPr lang="en-GB" sz="2200" dirty="0"/>
              <a:t>Use the parent login to explore the resources. Google Ten </a:t>
            </a:r>
            <a:r>
              <a:rPr lang="en-GB" sz="2200" dirty="0" err="1"/>
              <a:t>Ten</a:t>
            </a:r>
            <a:r>
              <a:rPr lang="en-GB" sz="2200" dirty="0"/>
              <a:t> resources or click this link.</a:t>
            </a:r>
          </a:p>
          <a:p>
            <a:r>
              <a:rPr lang="en-GB" sz="2200" dirty="0">
                <a:hlinkClick r:id="rId3"/>
              </a:rPr>
              <a:t>Ten </a:t>
            </a:r>
            <a:r>
              <a:rPr lang="en-GB" sz="2200" dirty="0" err="1">
                <a:hlinkClick r:id="rId3"/>
              </a:rPr>
              <a:t>Ten</a:t>
            </a:r>
            <a:r>
              <a:rPr lang="en-GB" sz="2200" dirty="0">
                <a:hlinkClick r:id="rId3"/>
              </a:rPr>
              <a:t> Resources | Catholic / Christian resources</a:t>
            </a:r>
            <a:endParaRPr lang="en-GB" sz="2200" dirty="0"/>
          </a:p>
          <a:p>
            <a:r>
              <a:rPr lang="en-GB" sz="2200" dirty="0"/>
              <a:t>User name ‘sacred-heart-sg12’</a:t>
            </a:r>
          </a:p>
          <a:p>
            <a:r>
              <a:rPr lang="en-GB" sz="2200" dirty="0"/>
              <a:t>P/w- ‘vale-red-21’</a:t>
            </a:r>
          </a:p>
          <a:p>
            <a:endParaRPr lang="en-GB" sz="2200" dirty="0"/>
          </a:p>
          <a:p>
            <a:r>
              <a:rPr lang="en-GB" sz="2200" dirty="0"/>
              <a:t>Use this as an opportunity to talk with your child.</a:t>
            </a:r>
          </a:p>
          <a:p>
            <a:r>
              <a:rPr lang="en-GB" sz="2200" dirty="0"/>
              <a:t>If wish to remove child from SRE aspects, email the school stating so.</a:t>
            </a:r>
          </a:p>
          <a:p>
            <a:r>
              <a:rPr lang="en-GB" sz="2200" dirty="0"/>
              <a:t>Relationships and Science curriculum is compulsory however.</a:t>
            </a:r>
          </a:p>
        </p:txBody>
      </p:sp>
    </p:spTree>
    <p:extLst>
      <p:ext uri="{BB962C8B-B14F-4D97-AF65-F5344CB8AC3E}">
        <p14:creationId xmlns:p14="http://schemas.microsoft.com/office/powerpoint/2010/main" val="4209005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E1FC7B4-E4A7-4452-B413-1A623E3A72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bg1">
              <a:alpha val="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3">
            <a:extLst>
              <a:ext uri="{FF2B5EF4-FFF2-40B4-BE49-F238E27FC236}">
                <a16:creationId xmlns:a16="http://schemas.microsoft.com/office/drawing/2014/main" id="{E0709AF0-24F0-4486-B189-BE6386BDB1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1">
            <a:extLst>
              <a:ext uri="{FF2B5EF4-FFF2-40B4-BE49-F238E27FC236}">
                <a16:creationId xmlns:a16="http://schemas.microsoft.com/office/drawing/2014/main" id="{FBE3B62F-5853-4A3C-B050-6186351A71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Title 6">
            <a:extLst>
              <a:ext uri="{FF2B5EF4-FFF2-40B4-BE49-F238E27FC236}">
                <a16:creationId xmlns:a16="http://schemas.microsoft.com/office/drawing/2014/main" id="{B81A1A1C-7EDC-42EC-92A2-D67AABCA8868}"/>
              </a:ext>
            </a:extLst>
          </p:cNvPr>
          <p:cNvSpPr>
            <a:spLocks noGrp="1"/>
          </p:cNvSpPr>
          <p:nvPr>
            <p:ph type="title"/>
          </p:nvPr>
        </p:nvSpPr>
        <p:spPr>
          <a:xfrm>
            <a:off x="833002" y="448253"/>
            <a:ext cx="10520702" cy="1325563"/>
          </a:xfrm>
        </p:spPr>
        <p:txBody>
          <a:bodyPr vert="horz" lIns="91440" tIns="45720" rIns="91440" bIns="45720" rtlCol="0" anchor="ctr">
            <a:normAutofit/>
          </a:bodyPr>
          <a:lstStyle/>
          <a:p>
            <a:r>
              <a:rPr lang="en-US" kern="1200">
                <a:solidFill>
                  <a:schemeClr val="tx1"/>
                </a:solidFill>
                <a:latin typeface="+mj-lt"/>
                <a:ea typeface="+mj-ea"/>
                <a:cs typeface="+mj-cs"/>
              </a:rPr>
              <a:t>Making Babies 2-non-compulsary</a:t>
            </a:r>
          </a:p>
        </p:txBody>
      </p:sp>
      <p:sp>
        <p:nvSpPr>
          <p:cNvPr id="8" name="Content Placeholder 7">
            <a:extLst>
              <a:ext uri="{FF2B5EF4-FFF2-40B4-BE49-F238E27FC236}">
                <a16:creationId xmlns:a16="http://schemas.microsoft.com/office/drawing/2014/main" id="{BC8AF9FE-75B4-4DE5-8B3F-85F9988560CC}"/>
              </a:ext>
            </a:extLst>
          </p:cNvPr>
          <p:cNvSpPr>
            <a:spLocks noGrp="1"/>
          </p:cNvSpPr>
          <p:nvPr>
            <p:ph sz="half" idx="1"/>
          </p:nvPr>
        </p:nvSpPr>
        <p:spPr>
          <a:xfrm>
            <a:off x="399952" y="1773817"/>
            <a:ext cx="5374315" cy="4403146"/>
          </a:xfrm>
        </p:spPr>
        <p:txBody>
          <a:bodyPr vert="horz" lIns="91440" tIns="45720" rIns="91440" bIns="45720" rtlCol="0">
            <a:normAutofit/>
          </a:bodyPr>
          <a:lstStyle/>
          <a:p>
            <a:r>
              <a:rPr lang="en-US" sz="2000" dirty="0"/>
              <a:t>Paradise Street is a drama exploring the lives of four Y6 children: Marcus, Layla, Siobhan and Finn who have different personal and social experiences relate to puberty. </a:t>
            </a:r>
          </a:p>
          <a:p>
            <a:endParaRPr lang="en-US" sz="2000" dirty="0"/>
          </a:p>
          <a:p>
            <a:r>
              <a:rPr lang="en-US" sz="2000" dirty="0"/>
              <a:t>In this episode, F</a:t>
            </a:r>
            <a:r>
              <a:rPr lang="en-US" sz="2000" b="0" i="0" dirty="0">
                <a:effectLst/>
              </a:rPr>
              <a:t>inn disarms his Dad with the question, “How did your sperm actually get inside Mum’s body?” The children will learn some key information and facts about sexual intercourse; the teaching is underpinned with the religious understanding that sexual intercourse is intended for married couples and has been designed by God.</a:t>
            </a:r>
            <a:r>
              <a:rPr lang="en-US" sz="2000" dirty="0"/>
              <a:t> </a:t>
            </a:r>
          </a:p>
        </p:txBody>
      </p:sp>
      <p:pic>
        <p:nvPicPr>
          <p:cNvPr id="10" name="Picture 2" descr="See the source image">
            <a:extLst>
              <a:ext uri="{FF2B5EF4-FFF2-40B4-BE49-F238E27FC236}">
                <a16:creationId xmlns:a16="http://schemas.microsoft.com/office/drawing/2014/main" id="{AD98C80D-C355-4503-BB42-8E1EB446AB6B}"/>
              </a:ext>
            </a:extLst>
          </p:cNvPr>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b="88"/>
          <a:stretch/>
        </p:blipFill>
        <p:spPr bwMode="auto">
          <a:xfrm>
            <a:off x="6417734" y="2951479"/>
            <a:ext cx="4935970" cy="24658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89459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8DF67618-B87B-4195-8E24-3B126F79F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64960379-9FF9-400A-A8A8-F5AB633FD3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2C491629-AE25-486B-9B22-2CE4EE8F7E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218159" cy="6858000"/>
            <a:chOff x="651279" y="598259"/>
            <a:chExt cx="10889442" cy="5680742"/>
          </a:xfrm>
        </p:grpSpPr>
        <p:sp>
          <p:nvSpPr>
            <p:cNvPr id="14" name="Color">
              <a:extLst>
                <a:ext uri="{FF2B5EF4-FFF2-40B4-BE49-F238E27FC236}">
                  <a16:creationId xmlns:a16="http://schemas.microsoft.com/office/drawing/2014/main" id="{590EB173-7DC2-4BE8-BC08-19BC09DBD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0731E2C9-2CF0-48B4-9CEA-35B2199AF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79A9A71A-13C1-42F1-B3A3-609AFED34417}"/>
              </a:ext>
            </a:extLst>
          </p:cNvPr>
          <p:cNvSpPr>
            <a:spLocks noGrp="1"/>
          </p:cNvSpPr>
          <p:nvPr>
            <p:ph type="title"/>
          </p:nvPr>
        </p:nvSpPr>
        <p:spPr>
          <a:xfrm>
            <a:off x="786385" y="841248"/>
            <a:ext cx="5129600" cy="5340097"/>
          </a:xfrm>
        </p:spPr>
        <p:txBody>
          <a:bodyPr anchor="ctr">
            <a:normAutofit/>
          </a:bodyPr>
          <a:lstStyle/>
          <a:p>
            <a:r>
              <a:rPr lang="en-GB" sz="4800">
                <a:solidFill>
                  <a:schemeClr val="bg1"/>
                </a:solidFill>
              </a:rPr>
              <a:t>Purpose</a:t>
            </a:r>
          </a:p>
        </p:txBody>
      </p:sp>
      <p:graphicFrame>
        <p:nvGraphicFramePr>
          <p:cNvPr id="5" name="Content Placeholder 2">
            <a:extLst>
              <a:ext uri="{FF2B5EF4-FFF2-40B4-BE49-F238E27FC236}">
                <a16:creationId xmlns:a16="http://schemas.microsoft.com/office/drawing/2014/main" id="{4C0599E5-40E7-7948-957C-4295A57A86A1}"/>
              </a:ext>
            </a:extLst>
          </p:cNvPr>
          <p:cNvGraphicFramePr>
            <a:graphicFrameLocks noGrp="1"/>
          </p:cNvGraphicFramePr>
          <p:nvPr>
            <p:ph idx="1"/>
            <p:extLst>
              <p:ext uri="{D42A27DB-BD31-4B8C-83A1-F6EECF244321}">
                <p14:modId xmlns:p14="http://schemas.microsoft.com/office/powerpoint/2010/main" val="1406121755"/>
              </p:ext>
            </p:extLst>
          </p:nvPr>
        </p:nvGraphicFramePr>
        <p:xfrm>
          <a:off x="6525628" y="529388"/>
          <a:ext cx="4828172" cy="5651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5896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2F7B5-6F9D-46C4-8B4B-EB3D2E636C13}"/>
              </a:ext>
            </a:extLst>
          </p:cNvPr>
          <p:cNvSpPr>
            <a:spLocks noGrp="1"/>
          </p:cNvSpPr>
          <p:nvPr>
            <p:ph type="title"/>
          </p:nvPr>
        </p:nvSpPr>
        <p:spPr/>
        <p:txBody>
          <a:bodyPr/>
          <a:lstStyle/>
          <a:p>
            <a:r>
              <a:rPr lang="en-GB" dirty="0"/>
              <a:t>Relationships education</a:t>
            </a:r>
          </a:p>
        </p:txBody>
      </p:sp>
      <p:sp>
        <p:nvSpPr>
          <p:cNvPr id="4" name="Text Placeholder 3">
            <a:extLst>
              <a:ext uri="{FF2B5EF4-FFF2-40B4-BE49-F238E27FC236}">
                <a16:creationId xmlns:a16="http://schemas.microsoft.com/office/drawing/2014/main" id="{89404BC7-A19B-4A37-802E-1753ECDEF8BF}"/>
              </a:ext>
            </a:extLst>
          </p:cNvPr>
          <p:cNvSpPr>
            <a:spLocks noGrp="1"/>
          </p:cNvSpPr>
          <p:nvPr>
            <p:ph sz="half" idx="1"/>
          </p:nvPr>
        </p:nvSpPr>
        <p:spPr>
          <a:xfrm>
            <a:off x="497305" y="1825625"/>
            <a:ext cx="5522495" cy="4351338"/>
          </a:xfrm>
        </p:spPr>
        <p:txBody>
          <a:bodyPr/>
          <a:lstStyle/>
          <a:p>
            <a:r>
              <a:rPr lang="en-GB" b="0" i="0" dirty="0">
                <a:solidFill>
                  <a:srgbClr val="0B0C0C"/>
                </a:solidFill>
                <a:effectLst/>
                <a:latin typeface="GDS Transport"/>
              </a:rPr>
              <a:t>The focus in primary school should be on teaching the fundamental building blocks and characteristics of positive relationships, with particular reference to friendships, family relationships, and relationships with other children and with adults. </a:t>
            </a:r>
            <a:r>
              <a:rPr lang="en-GB" b="1" i="1" dirty="0">
                <a:solidFill>
                  <a:srgbClr val="0B0C0C"/>
                </a:solidFill>
                <a:effectLst/>
                <a:latin typeface="GDS Transport"/>
              </a:rPr>
              <a:t>Relationship education is compulsory.</a:t>
            </a:r>
            <a:endParaRPr lang="en-GB" b="1" i="1" dirty="0"/>
          </a:p>
        </p:txBody>
      </p:sp>
      <p:sp>
        <p:nvSpPr>
          <p:cNvPr id="8" name="Content Placeholder 7">
            <a:extLst>
              <a:ext uri="{FF2B5EF4-FFF2-40B4-BE49-F238E27FC236}">
                <a16:creationId xmlns:a16="http://schemas.microsoft.com/office/drawing/2014/main" id="{9E3846CB-9AFB-4FEE-A8BA-A4311D7D4909}"/>
              </a:ext>
            </a:extLst>
          </p:cNvPr>
          <p:cNvSpPr>
            <a:spLocks noGrp="1"/>
          </p:cNvSpPr>
          <p:nvPr>
            <p:ph sz="half" idx="2"/>
          </p:nvPr>
        </p:nvSpPr>
        <p:spPr/>
        <p:txBody>
          <a:bodyPr/>
          <a:lstStyle/>
          <a:p>
            <a:pPr marL="0" indent="0">
              <a:buNone/>
            </a:pPr>
            <a:r>
              <a:rPr lang="en-GB" dirty="0"/>
              <a:t>The main areas covered are:</a:t>
            </a:r>
          </a:p>
          <a:p>
            <a:r>
              <a:rPr lang="en-GB" dirty="0"/>
              <a:t>Families and people who care for me</a:t>
            </a:r>
          </a:p>
          <a:p>
            <a:r>
              <a:rPr lang="en-GB" dirty="0"/>
              <a:t>Caring friendships</a:t>
            </a:r>
          </a:p>
          <a:p>
            <a:r>
              <a:rPr lang="en-GB" dirty="0"/>
              <a:t>Respectful relationships</a:t>
            </a:r>
          </a:p>
          <a:p>
            <a:r>
              <a:rPr lang="en-GB" dirty="0"/>
              <a:t>Online relationships</a:t>
            </a:r>
          </a:p>
          <a:p>
            <a:r>
              <a:rPr lang="en-GB" dirty="0"/>
              <a:t>Being safe</a:t>
            </a:r>
          </a:p>
        </p:txBody>
      </p:sp>
    </p:spTree>
    <p:extLst>
      <p:ext uri="{BB962C8B-B14F-4D97-AF65-F5344CB8AC3E}">
        <p14:creationId xmlns:p14="http://schemas.microsoft.com/office/powerpoint/2010/main" val="455336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500"/>
                                        <p:tgtEl>
                                          <p:spTgt spid="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fade">
                                      <p:cBhvr>
                                        <p:cTn id="15" dur="500"/>
                                        <p:tgtEl>
                                          <p:spTgt spid="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8">
                                            <p:txEl>
                                              <p:pRg st="2" end="2"/>
                                            </p:txEl>
                                          </p:spTgt>
                                        </p:tgtEl>
                                        <p:attrNameLst>
                                          <p:attrName>style.visibility</p:attrName>
                                        </p:attrNameLst>
                                      </p:cBhvr>
                                      <p:to>
                                        <p:strVal val="visible"/>
                                      </p:to>
                                    </p:set>
                                    <p:animEffect transition="in" filter="fade">
                                      <p:cBhvr>
                                        <p:cTn id="20" dur="500"/>
                                        <p:tgtEl>
                                          <p:spTgt spid="8">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Effect transition="in" filter="fade">
                                      <p:cBhvr>
                                        <p:cTn id="25" dur="500"/>
                                        <p:tgtEl>
                                          <p:spTgt spid="8">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8">
                                            <p:txEl>
                                              <p:pRg st="4" end="4"/>
                                            </p:txEl>
                                          </p:spTgt>
                                        </p:tgtEl>
                                        <p:attrNameLst>
                                          <p:attrName>style.visibility</p:attrName>
                                        </p:attrNameLst>
                                      </p:cBhvr>
                                      <p:to>
                                        <p:strVal val="visible"/>
                                      </p:to>
                                    </p:set>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Effect transition="in" filter="fade">
                                      <p:cBhvr>
                                        <p:cTn id="35"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2099-1F9D-4ED3-AD3D-08BE347B816E}"/>
              </a:ext>
            </a:extLst>
          </p:cNvPr>
          <p:cNvSpPr>
            <a:spLocks noGrp="1"/>
          </p:cNvSpPr>
          <p:nvPr>
            <p:ph type="title"/>
          </p:nvPr>
        </p:nvSpPr>
        <p:spPr/>
        <p:txBody>
          <a:bodyPr/>
          <a:lstStyle/>
          <a:p>
            <a:r>
              <a:rPr lang="en-GB" dirty="0"/>
              <a:t>Science</a:t>
            </a:r>
          </a:p>
        </p:txBody>
      </p:sp>
      <p:sp>
        <p:nvSpPr>
          <p:cNvPr id="3" name="Content Placeholder 2">
            <a:extLst>
              <a:ext uri="{FF2B5EF4-FFF2-40B4-BE49-F238E27FC236}">
                <a16:creationId xmlns:a16="http://schemas.microsoft.com/office/drawing/2014/main" id="{B8EEBC0D-1D09-4A65-83F9-704235CBCC1A}"/>
              </a:ext>
            </a:extLst>
          </p:cNvPr>
          <p:cNvSpPr>
            <a:spLocks noGrp="1"/>
          </p:cNvSpPr>
          <p:nvPr>
            <p:ph sz="half" idx="1"/>
          </p:nvPr>
        </p:nvSpPr>
        <p:spPr>
          <a:xfrm>
            <a:off x="276727" y="1330575"/>
            <a:ext cx="5743074" cy="5162299"/>
          </a:xfrm>
        </p:spPr>
        <p:txBody>
          <a:bodyPr>
            <a:noAutofit/>
          </a:bodyPr>
          <a:lstStyle/>
          <a:p>
            <a:r>
              <a:rPr lang="en-GB" sz="2200" dirty="0"/>
              <a:t>In science, pupils cover and range of areas including evolution, animals and living things. They observe life-cycle changes in a variety of living things, for example, plants in the vegetable garden or flower border, and animals in the local environment. Pupils find out about different types of reproduction, including sexual and asexual reproduction in plants, and sexual reproduction in animals. They might try to grow new plants from different parts of the parent plant, for example, seeds, stem and root cuttings, tubers, bulbs. They might observe changes in an animal over a period of time (for example, by hatching and rearing chicks), comparing how different animals reproduce and grow. </a:t>
            </a:r>
            <a:r>
              <a:rPr lang="en-GB" sz="2200" b="1" i="1" dirty="0"/>
              <a:t>Science is compulsory.</a:t>
            </a:r>
          </a:p>
        </p:txBody>
      </p:sp>
      <p:sp>
        <p:nvSpPr>
          <p:cNvPr id="4" name="Content Placeholder 3">
            <a:extLst>
              <a:ext uri="{FF2B5EF4-FFF2-40B4-BE49-F238E27FC236}">
                <a16:creationId xmlns:a16="http://schemas.microsoft.com/office/drawing/2014/main" id="{5B324886-281E-4EB7-849F-81F8E5F8314A}"/>
              </a:ext>
            </a:extLst>
          </p:cNvPr>
          <p:cNvSpPr>
            <a:spLocks noGrp="1"/>
          </p:cNvSpPr>
          <p:nvPr>
            <p:ph sz="half" idx="2"/>
          </p:nvPr>
        </p:nvSpPr>
        <p:spPr>
          <a:xfrm>
            <a:off x="6733673" y="1690688"/>
            <a:ext cx="5181600" cy="4351338"/>
          </a:xfrm>
        </p:spPr>
        <p:txBody>
          <a:bodyPr>
            <a:normAutofit fontScale="62500" lnSpcReduction="20000"/>
          </a:bodyPr>
          <a:lstStyle/>
          <a:p>
            <a:pPr marL="0" indent="0">
              <a:buNone/>
            </a:pPr>
            <a:r>
              <a:rPr lang="en-GB" dirty="0"/>
              <a:t>Areas covered:</a:t>
            </a:r>
          </a:p>
          <a:p>
            <a:r>
              <a:rPr lang="en-GB" dirty="0"/>
              <a:t>describe the differences in the life cycles of a mammal, an amphibian, an insect and a bird  </a:t>
            </a:r>
          </a:p>
          <a:p>
            <a:r>
              <a:rPr lang="en-GB" dirty="0"/>
              <a:t>describe the life process of reproduction in some plants and animals</a:t>
            </a:r>
          </a:p>
          <a:p>
            <a:r>
              <a:rPr lang="en-GB" dirty="0"/>
              <a:t>describe the changes as humans develop to old age. </a:t>
            </a:r>
          </a:p>
          <a:p>
            <a:r>
              <a:rPr lang="en-GB" dirty="0"/>
              <a:t>draw a timeline to indicate stages in the growth and development of humans. </a:t>
            </a:r>
          </a:p>
          <a:p>
            <a:r>
              <a:rPr lang="en-GB" dirty="0"/>
              <a:t>learn about the changes experienced in puberty. </a:t>
            </a:r>
          </a:p>
          <a:p>
            <a:r>
              <a:rPr lang="en-GB" dirty="0"/>
              <a:t>research the gestation periods of other animals and comparing them with humans; by finding out and recording the length and mass of a baby as it grows</a:t>
            </a:r>
          </a:p>
          <a:p>
            <a:r>
              <a:rPr lang="en-GB" dirty="0"/>
              <a:t>recognise that living things produce offspring of the same kind, but normally offspring vary and are not identical to their parents</a:t>
            </a:r>
          </a:p>
        </p:txBody>
      </p:sp>
    </p:spTree>
    <p:extLst>
      <p:ext uri="{BB962C8B-B14F-4D97-AF65-F5344CB8AC3E}">
        <p14:creationId xmlns:p14="http://schemas.microsoft.com/office/powerpoint/2010/main" val="2046681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500"/>
                                        <p:tgtEl>
                                          <p:spTgt spid="4">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fade">
                                      <p:cBhvr>
                                        <p:cTn id="18" dur="500"/>
                                        <p:tgtEl>
                                          <p:spTgt spid="4">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500"/>
                                        <p:tgtEl>
                                          <p:spTgt spid="4">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fade">
                                      <p:cBhvr>
                                        <p:cTn id="24" dur="500"/>
                                        <p:tgtEl>
                                          <p:spTgt spid="4">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500"/>
                                        <p:tgtEl>
                                          <p:spTgt spid="4">
                                            <p:txEl>
                                              <p:pRg st="6" end="6"/>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animEffect transition="in" filter="fade">
                                      <p:cBhvr>
                                        <p:cTn id="33"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67CDF-1591-4AAD-9E43-1DBC354C0D06}"/>
              </a:ext>
            </a:extLst>
          </p:cNvPr>
          <p:cNvSpPr>
            <a:spLocks noGrp="1"/>
          </p:cNvSpPr>
          <p:nvPr>
            <p:ph type="title"/>
          </p:nvPr>
        </p:nvSpPr>
        <p:spPr/>
        <p:txBody>
          <a:bodyPr/>
          <a:lstStyle/>
          <a:p>
            <a:r>
              <a:rPr lang="en-GB" dirty="0"/>
              <a:t>What is RSE?</a:t>
            </a:r>
          </a:p>
        </p:txBody>
      </p:sp>
      <p:sp>
        <p:nvSpPr>
          <p:cNvPr id="3" name="Content Placeholder 2">
            <a:extLst>
              <a:ext uri="{FF2B5EF4-FFF2-40B4-BE49-F238E27FC236}">
                <a16:creationId xmlns:a16="http://schemas.microsoft.com/office/drawing/2014/main" id="{BF052D14-36DA-4509-AF9B-3F3D4DC49347}"/>
              </a:ext>
            </a:extLst>
          </p:cNvPr>
          <p:cNvSpPr>
            <a:spLocks noGrp="1"/>
          </p:cNvSpPr>
          <p:nvPr>
            <p:ph idx="1"/>
          </p:nvPr>
        </p:nvSpPr>
        <p:spPr/>
        <p:txBody>
          <a:bodyPr/>
          <a:lstStyle/>
          <a:p>
            <a:r>
              <a:rPr lang="en-GB" dirty="0"/>
              <a:t>RSE is a non-compulsory part of relationship education. Relationship Education is defined as:</a:t>
            </a:r>
          </a:p>
          <a:p>
            <a:r>
              <a:rPr lang="en-GB" i="1" dirty="0"/>
              <a:t>… lifelong learning about physical, moral and emotional development. It is about the understanding of the importance of marriage for family life, stable and loving relationships, respect, love and care.</a:t>
            </a:r>
          </a:p>
          <a:p>
            <a:pPr algn="r"/>
            <a:r>
              <a:rPr lang="en-GB" dirty="0"/>
              <a:t>DofE</a:t>
            </a:r>
          </a:p>
        </p:txBody>
      </p:sp>
    </p:spTree>
    <p:extLst>
      <p:ext uri="{BB962C8B-B14F-4D97-AF65-F5344CB8AC3E}">
        <p14:creationId xmlns:p14="http://schemas.microsoft.com/office/powerpoint/2010/main" val="3494976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71406-3134-4ED4-B963-2793E68AC865}"/>
              </a:ext>
            </a:extLst>
          </p:cNvPr>
          <p:cNvSpPr>
            <a:spLocks noGrp="1"/>
          </p:cNvSpPr>
          <p:nvPr>
            <p:ph type="title"/>
          </p:nvPr>
        </p:nvSpPr>
        <p:spPr/>
        <p:txBody>
          <a:bodyPr/>
          <a:lstStyle/>
          <a:p>
            <a:r>
              <a:rPr lang="en-GB" dirty="0"/>
              <a:t>What does the Government advise?</a:t>
            </a:r>
          </a:p>
        </p:txBody>
      </p:sp>
      <p:sp>
        <p:nvSpPr>
          <p:cNvPr id="3" name="Content Placeholder 2">
            <a:extLst>
              <a:ext uri="{FF2B5EF4-FFF2-40B4-BE49-F238E27FC236}">
                <a16:creationId xmlns:a16="http://schemas.microsoft.com/office/drawing/2014/main" id="{B9813F67-3F68-4265-870D-62667DAE0269}"/>
              </a:ext>
            </a:extLst>
          </p:cNvPr>
          <p:cNvSpPr>
            <a:spLocks noGrp="1"/>
          </p:cNvSpPr>
          <p:nvPr>
            <p:ph idx="1"/>
          </p:nvPr>
        </p:nvSpPr>
        <p:spPr/>
        <p:txBody>
          <a:bodyPr>
            <a:normAutofit/>
          </a:bodyPr>
          <a:lstStyle/>
          <a:p>
            <a:r>
              <a:rPr lang="en-GB" b="0" i="0" dirty="0">
                <a:solidFill>
                  <a:srgbClr val="0B0C0C"/>
                </a:solidFill>
                <a:effectLst/>
                <a:latin typeface="GDS Transport"/>
              </a:rPr>
              <a:t>It is important that the transition phase before moving to secondary school supports pupils’ ongoing emotional and physical development effectively. The department continues to recommend therefore that all primary schools should have a sex education programme tailored to the age and the physical and emotional maturity of the pupils. It should ensure that both boys and girls are prepared for the changes that adolescence brings and – drawing on knowledge of the human life cycle set out in the national curriculum for science - how a baby is conceived and born.</a:t>
            </a:r>
          </a:p>
          <a:p>
            <a:r>
              <a:rPr lang="en-GB" dirty="0">
                <a:solidFill>
                  <a:srgbClr val="0B0C0C"/>
                </a:solidFill>
                <a:latin typeface="GDS Transport"/>
              </a:rPr>
              <a:t>Statutory Guidance: Relationships Education 2021</a:t>
            </a:r>
            <a:endParaRPr lang="en-GB" dirty="0"/>
          </a:p>
        </p:txBody>
      </p:sp>
    </p:spTree>
    <p:extLst>
      <p:ext uri="{BB962C8B-B14F-4D97-AF65-F5344CB8AC3E}">
        <p14:creationId xmlns:p14="http://schemas.microsoft.com/office/powerpoint/2010/main" val="4060049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384BE-D5EA-4BDB-891C-FCA8619A4BB1}"/>
              </a:ext>
            </a:extLst>
          </p:cNvPr>
          <p:cNvSpPr>
            <a:spLocks noGrp="1"/>
          </p:cNvSpPr>
          <p:nvPr>
            <p:ph type="title"/>
          </p:nvPr>
        </p:nvSpPr>
        <p:spPr>
          <a:xfrm>
            <a:off x="762001" y="803325"/>
            <a:ext cx="5314536" cy="1325563"/>
          </a:xfrm>
        </p:spPr>
        <p:txBody>
          <a:bodyPr vert="horz" lIns="91440" tIns="45720" rIns="91440" bIns="45720" rtlCol="0" anchor="ctr">
            <a:normAutofit/>
          </a:bodyPr>
          <a:lstStyle/>
          <a:p>
            <a:r>
              <a:rPr lang="en-US" dirty="0"/>
              <a:t>Sacred Heart’s Approach</a:t>
            </a:r>
          </a:p>
        </p:txBody>
      </p:sp>
      <p:sp>
        <p:nvSpPr>
          <p:cNvPr id="4" name="Content Placeholder 3">
            <a:extLst>
              <a:ext uri="{FF2B5EF4-FFF2-40B4-BE49-F238E27FC236}">
                <a16:creationId xmlns:a16="http://schemas.microsoft.com/office/drawing/2014/main" id="{D9386115-593D-4C2A-928C-C3CA0F0FE039}"/>
              </a:ext>
            </a:extLst>
          </p:cNvPr>
          <p:cNvSpPr>
            <a:spLocks noGrp="1"/>
          </p:cNvSpPr>
          <p:nvPr>
            <p:ph sz="half" idx="1"/>
          </p:nvPr>
        </p:nvSpPr>
        <p:spPr>
          <a:xfrm>
            <a:off x="467324" y="2279017"/>
            <a:ext cx="5609219" cy="4385552"/>
          </a:xfrm>
        </p:spPr>
        <p:txBody>
          <a:bodyPr vert="horz" lIns="91440" tIns="45720" rIns="91440" bIns="45720" rtlCol="0" anchor="t">
            <a:normAutofit lnSpcReduction="10000"/>
          </a:bodyPr>
          <a:lstStyle/>
          <a:p>
            <a:r>
              <a:rPr lang="en-US" sz="2000" dirty="0"/>
              <a:t>Our Mission Statement commits us to the education of the whole child (spiritual, physical, intellectual, moral, social, cultural, emotional) and we believe that RSE is an integral part of this education. Furthermore, our school aims state that we will </a:t>
            </a:r>
            <a:r>
              <a:rPr lang="en-US" sz="2000" dirty="0" err="1"/>
              <a:t>endeavour</a:t>
            </a:r>
            <a:r>
              <a:rPr lang="en-US" sz="2000" dirty="0"/>
              <a:t> to raise pupils’ self-esteem, help them to grow in knowledge and understanding, </a:t>
            </a:r>
            <a:r>
              <a:rPr lang="en-US" sz="2000" dirty="0" err="1"/>
              <a:t>recognise</a:t>
            </a:r>
            <a:r>
              <a:rPr lang="en-US" sz="2000" dirty="0"/>
              <a:t> the value of all persons and develop caring and sensitive attitudes. It is in this context that we commit ourselves: In partnership with parents, to provide children and young people with a “positive and prudent sexual education” which is compatible with their physical, cognitive, psychological, and spiritual maturity, and rooted in a Catholic vision of education and the human person.</a:t>
            </a:r>
          </a:p>
        </p:txBody>
      </p:sp>
      <p:sp>
        <p:nvSpPr>
          <p:cNvPr id="71" name="Freeform: Shape 70">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Image result for sacred heart primary ware hertfordshire logo">
            <a:extLst>
              <a:ext uri="{FF2B5EF4-FFF2-40B4-BE49-F238E27FC236}">
                <a16:creationId xmlns:a16="http://schemas.microsoft.com/office/drawing/2014/main" id="{977F0665-6896-4862-90DB-511F03741AFD}"/>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14352" r="25917" b="-1"/>
          <a:stretch/>
        </p:blipFill>
        <p:spPr bwMode="auto">
          <a:xfrm>
            <a:off x="6750141" y="-2"/>
            <a:ext cx="5441859" cy="5654940"/>
          </a:xfrm>
          <a:custGeom>
            <a:avLst/>
            <a:gdLst/>
            <a:ahLst/>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498894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44EE3-D5B1-4F87-87B7-F18253AB6E82}"/>
              </a:ext>
            </a:extLst>
          </p:cNvPr>
          <p:cNvSpPr>
            <a:spLocks noGrp="1"/>
          </p:cNvSpPr>
          <p:nvPr>
            <p:ph type="title"/>
          </p:nvPr>
        </p:nvSpPr>
        <p:spPr/>
        <p:txBody>
          <a:bodyPr/>
          <a:lstStyle/>
          <a:p>
            <a:r>
              <a:rPr lang="en-GB" dirty="0"/>
              <a:t>What will be taught?</a:t>
            </a:r>
          </a:p>
        </p:txBody>
      </p:sp>
      <p:sp>
        <p:nvSpPr>
          <p:cNvPr id="3" name="Content Placeholder 2">
            <a:extLst>
              <a:ext uri="{FF2B5EF4-FFF2-40B4-BE49-F238E27FC236}">
                <a16:creationId xmlns:a16="http://schemas.microsoft.com/office/drawing/2014/main" id="{AC8CE812-382D-4FF0-BF72-85097BA2C4DF}"/>
              </a:ext>
            </a:extLst>
          </p:cNvPr>
          <p:cNvSpPr>
            <a:spLocks noGrp="1"/>
          </p:cNvSpPr>
          <p:nvPr>
            <p:ph idx="1"/>
          </p:nvPr>
        </p:nvSpPr>
        <p:spPr/>
        <p:txBody>
          <a:bodyPr>
            <a:normAutofit fontScale="92500" lnSpcReduction="10000"/>
          </a:bodyPr>
          <a:lstStyle/>
          <a:p>
            <a:pPr marL="0" indent="0">
              <a:buNone/>
            </a:pPr>
            <a:r>
              <a:rPr lang="en-GB" dirty="0"/>
              <a:t>To know and understand: </a:t>
            </a:r>
          </a:p>
          <a:p>
            <a:r>
              <a:rPr lang="en-GB" dirty="0"/>
              <a:t>the Church’s teaching on relationships and the nature and meaning of sexual love; </a:t>
            </a:r>
          </a:p>
          <a:p>
            <a:r>
              <a:rPr lang="en-GB" dirty="0"/>
              <a:t>the Church’s teaching on marriage and the importance of marriage and family life; </a:t>
            </a:r>
          </a:p>
          <a:p>
            <a:r>
              <a:rPr lang="en-GB" dirty="0"/>
              <a:t>the centrality and importance of virtue in guiding human living and loving; </a:t>
            </a:r>
          </a:p>
          <a:p>
            <a:r>
              <a:rPr lang="en-GB" dirty="0"/>
              <a:t>the physical and psychological changes that accompany puberty; </a:t>
            </a:r>
          </a:p>
          <a:p>
            <a:r>
              <a:rPr lang="en-GB" dirty="0"/>
              <a:t>the facts about human reproduction, how love is expressed sexually and how sexual love plays an essential and sacred role in procreation</a:t>
            </a:r>
          </a:p>
          <a:p>
            <a:pPr algn="r"/>
            <a:r>
              <a:rPr lang="en-GB" dirty="0"/>
              <a:t>Relationships, Health and sex Education policy</a:t>
            </a:r>
          </a:p>
        </p:txBody>
      </p:sp>
    </p:spTree>
    <p:extLst>
      <p:ext uri="{BB962C8B-B14F-4D97-AF65-F5344CB8AC3E}">
        <p14:creationId xmlns:p14="http://schemas.microsoft.com/office/powerpoint/2010/main" val="3469582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500"/>
                                        <p:tgtEl>
                                          <p:spTgt spid="3">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6" name="Rectangle 70">
            <a:extLst>
              <a:ext uri="{FF2B5EF4-FFF2-40B4-BE49-F238E27FC236}">
                <a16:creationId xmlns:a16="http://schemas.microsoft.com/office/drawing/2014/main" id="{427D15F9-FBA9-45B6-A1EE-7E26109074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77" name="Group 72">
            <a:extLst>
              <a:ext uri="{FF2B5EF4-FFF2-40B4-BE49-F238E27FC236}">
                <a16:creationId xmlns:a16="http://schemas.microsoft.com/office/drawing/2014/main" id="{549D845D-9A57-49AC-9523-BB0D6DA6FE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74" name="Freeform 44">
              <a:extLst>
                <a:ext uri="{FF2B5EF4-FFF2-40B4-BE49-F238E27FC236}">
                  <a16:creationId xmlns:a16="http://schemas.microsoft.com/office/drawing/2014/main" id="{3348EFE1-9D21-4DC0-8EC9-C8876706132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5" name="Freeform 45">
              <a:extLst>
                <a:ext uri="{FF2B5EF4-FFF2-40B4-BE49-F238E27FC236}">
                  <a16:creationId xmlns:a16="http://schemas.microsoft.com/office/drawing/2014/main" id="{D9CD0CF4-76F6-470E-A8EF-DD74FC196CA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6" name="Freeform 46">
              <a:extLst>
                <a:ext uri="{FF2B5EF4-FFF2-40B4-BE49-F238E27FC236}">
                  <a16:creationId xmlns:a16="http://schemas.microsoft.com/office/drawing/2014/main" id="{71645EB6-7E0C-491E-9A5B-C25E80A64AF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47">
              <a:extLst>
                <a:ext uri="{FF2B5EF4-FFF2-40B4-BE49-F238E27FC236}">
                  <a16:creationId xmlns:a16="http://schemas.microsoft.com/office/drawing/2014/main" id="{D20E5CAC-62A4-48E1-9F9F-1F817668311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Rectangle 77">
              <a:extLst>
                <a:ext uri="{FF2B5EF4-FFF2-40B4-BE49-F238E27FC236}">
                  <a16:creationId xmlns:a16="http://schemas.microsoft.com/office/drawing/2014/main" id="{053A11D2-F06B-447E-96A7-27A21A8FA64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C88B81B4-78DA-4346-9C93-5DD20F01EC13}"/>
              </a:ext>
            </a:extLst>
          </p:cNvPr>
          <p:cNvSpPr>
            <a:spLocks noGrp="1"/>
          </p:cNvSpPr>
          <p:nvPr>
            <p:ph type="title"/>
          </p:nvPr>
        </p:nvSpPr>
        <p:spPr>
          <a:xfrm>
            <a:off x="1047280" y="759805"/>
            <a:ext cx="10306520" cy="1325563"/>
          </a:xfrm>
        </p:spPr>
        <p:txBody>
          <a:bodyPr vert="horz" lIns="91440" tIns="45720" rIns="91440" bIns="45720" rtlCol="0" anchor="ctr">
            <a:normAutofit/>
          </a:bodyPr>
          <a:lstStyle/>
          <a:p>
            <a:r>
              <a:rPr lang="en-US" sz="4000" kern="1200">
                <a:solidFill>
                  <a:srgbClr val="FFFFFF"/>
                </a:solidFill>
                <a:latin typeface="+mj-lt"/>
                <a:ea typeface="+mj-ea"/>
                <a:cs typeface="+mj-cs"/>
              </a:rPr>
              <a:t>Sacred Heart’s Approach</a:t>
            </a:r>
          </a:p>
        </p:txBody>
      </p:sp>
      <p:pic>
        <p:nvPicPr>
          <p:cNvPr id="3074" name="Picture 2">
            <a:extLst>
              <a:ext uri="{FF2B5EF4-FFF2-40B4-BE49-F238E27FC236}">
                <a16:creationId xmlns:a16="http://schemas.microsoft.com/office/drawing/2014/main" id="{FC4ABBEE-9FD3-4F2E-B8E1-400B19AD0B5C}"/>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1424902" y="2669172"/>
            <a:ext cx="3209779" cy="3209779"/>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a:extLst>
              <a:ext uri="{FF2B5EF4-FFF2-40B4-BE49-F238E27FC236}">
                <a16:creationId xmlns:a16="http://schemas.microsoft.com/office/drawing/2014/main" id="{7733D4AE-A14A-4836-ADDA-28FC390AC602}"/>
              </a:ext>
            </a:extLst>
          </p:cNvPr>
          <p:cNvSpPr>
            <a:spLocks noGrp="1"/>
          </p:cNvSpPr>
          <p:nvPr>
            <p:ph sz="half" idx="1"/>
          </p:nvPr>
        </p:nvSpPr>
        <p:spPr>
          <a:xfrm>
            <a:off x="4940261" y="2494450"/>
            <a:ext cx="7011107" cy="4082813"/>
          </a:xfrm>
        </p:spPr>
        <p:txBody>
          <a:bodyPr vert="horz" lIns="91440" tIns="45720" rIns="91440" bIns="45720" rtlCol="0">
            <a:noAutofit/>
          </a:bodyPr>
          <a:lstStyle/>
          <a:p>
            <a:r>
              <a:rPr lang="en-US" sz="2000" dirty="0"/>
              <a:t>Life to the Full is a fully resourced Scheme of Work in Relationships Education for Catholic primary schools which embraces and fulfils the new statutory curriculum. Taught with a spiral approach to learning, in which pupils will revisit the same topics at an age-appropriate stage through their school life, the </a:t>
            </a:r>
            <a:r>
              <a:rPr lang="en-US" sz="2000" dirty="0" err="1"/>
              <a:t>programme</a:t>
            </a:r>
            <a:r>
              <a:rPr lang="en-US" sz="2000" dirty="0"/>
              <a:t> includes teaching about personal health, physical and emotional wellbeing, strong emotions, private parts of the body, personal relationships, family structures, trusted adults, growing bodies, puberty, periods, life cycles, the dangers of social media, where babies come from, an understanding of the Common Good and living in the wider world. The entire teaching is underpinned with a religious understanding that our deepest identity is as a child of God - created chosen and loved by God. The </a:t>
            </a:r>
            <a:r>
              <a:rPr lang="en-US" sz="2000" dirty="0" err="1"/>
              <a:t>programme</a:t>
            </a:r>
            <a:r>
              <a:rPr lang="en-US" sz="2000" dirty="0"/>
              <a:t> is fully inclusive of all pupils and their families.</a:t>
            </a:r>
          </a:p>
        </p:txBody>
      </p:sp>
    </p:spTree>
    <p:extLst>
      <p:ext uri="{BB962C8B-B14F-4D97-AF65-F5344CB8AC3E}">
        <p14:creationId xmlns:p14="http://schemas.microsoft.com/office/powerpoint/2010/main" val="1400525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9E0B7C15AFD54F9567C68DC0168510" ma:contentTypeVersion="14" ma:contentTypeDescription="Create a new document." ma:contentTypeScope="" ma:versionID="20467a34f583602e8520d9fce0d06f7f">
  <xsd:schema xmlns:xsd="http://www.w3.org/2001/XMLSchema" xmlns:xs="http://www.w3.org/2001/XMLSchema" xmlns:p="http://schemas.microsoft.com/office/2006/metadata/properties" xmlns:ns3="82ba06e4-b62e-4595-9ac0-751b4900dadf" xmlns:ns4="2b970d18-5f16-4369-9d62-aa792d47069e" targetNamespace="http://schemas.microsoft.com/office/2006/metadata/properties" ma:root="true" ma:fieldsID="25a49813f82396efa9c6e5511a7dd2c9" ns3:_="" ns4:_="">
    <xsd:import namespace="82ba06e4-b62e-4595-9ac0-751b4900dadf"/>
    <xsd:import namespace="2b970d18-5f16-4369-9d62-aa792d47069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KeyPoints" minOccurs="0"/>
                <xsd:element ref="ns4:MediaServiceKeyPoints" minOccurs="0"/>
                <xsd:element ref="ns4:MediaLengthInSeconds" minOccurs="0"/>
                <xsd:element ref="ns4:MediaServiceAutoTags" minOccurs="0"/>
                <xsd:element ref="ns4:MediaServiceLocation" minOccurs="0"/>
                <xsd:element ref="ns4:MediaServiceGenerationTime" minOccurs="0"/>
                <xsd:element ref="ns4:MediaServiceEventHashCode"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ba06e4-b62e-4595-9ac0-751b4900dad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b970d18-5f16-4369-9d62-aa792d47069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LengthInSeconds" ma:index="16" nillable="true" ma:displayName="MediaLengthInSeconds" ma:hidden="true"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1CDBFB-9352-4CC6-8AF8-A28E3967B52F}">
  <ds:schemaRefs>
    <ds:schemaRef ds:uri="http://purl.org/dc/dcmitype/"/>
    <ds:schemaRef ds:uri="http://purl.org/dc/terms/"/>
    <ds:schemaRef ds:uri="http://purl.org/dc/elements/1.1/"/>
    <ds:schemaRef ds:uri="http://schemas.microsoft.com/office/2006/documentManagement/types"/>
    <ds:schemaRef ds:uri="http://schemas.microsoft.com/office/infopath/2007/PartnerControls"/>
    <ds:schemaRef ds:uri="http://schemas.microsoft.com/office/2006/metadata/properties"/>
    <ds:schemaRef ds:uri="2b970d18-5f16-4369-9d62-aa792d47069e"/>
    <ds:schemaRef ds:uri="http://schemas.openxmlformats.org/package/2006/metadata/core-properties"/>
    <ds:schemaRef ds:uri="82ba06e4-b62e-4595-9ac0-751b4900dadf"/>
    <ds:schemaRef ds:uri="http://www.w3.org/XML/1998/namespace"/>
  </ds:schemaRefs>
</ds:datastoreItem>
</file>

<file path=customXml/itemProps2.xml><?xml version="1.0" encoding="utf-8"?>
<ds:datastoreItem xmlns:ds="http://schemas.openxmlformats.org/officeDocument/2006/customXml" ds:itemID="{1C9106FF-F0AD-4A4C-9539-0C43CFE0DF97}">
  <ds:schemaRefs>
    <ds:schemaRef ds:uri="http://schemas.microsoft.com/sharepoint/v3/contenttype/forms"/>
  </ds:schemaRefs>
</ds:datastoreItem>
</file>

<file path=customXml/itemProps3.xml><?xml version="1.0" encoding="utf-8"?>
<ds:datastoreItem xmlns:ds="http://schemas.openxmlformats.org/officeDocument/2006/customXml" ds:itemID="{B6DBFF1C-1EA6-4724-813C-D18394CFB0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ba06e4-b62e-4595-9ac0-751b4900dadf"/>
    <ds:schemaRef ds:uri="2b970d18-5f16-4369-9d62-aa792d4706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166</TotalTime>
  <Words>1389</Words>
  <Application>Microsoft Office PowerPoint</Application>
  <PresentationFormat>Widescreen</PresentationFormat>
  <Paragraphs>113</Paragraphs>
  <Slides>16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GDS Transport</vt:lpstr>
      <vt:lpstr>Office Theme</vt:lpstr>
      <vt:lpstr>RSE Parent Presentation</vt:lpstr>
      <vt:lpstr>Purpose</vt:lpstr>
      <vt:lpstr>Relationships education</vt:lpstr>
      <vt:lpstr>Science</vt:lpstr>
      <vt:lpstr>What is RSE?</vt:lpstr>
      <vt:lpstr>What does the Government advise?</vt:lpstr>
      <vt:lpstr>Sacred Heart’s Approach</vt:lpstr>
      <vt:lpstr>What will be taught?</vt:lpstr>
      <vt:lpstr>Sacred Heart’s Approach</vt:lpstr>
      <vt:lpstr>Inclusive of all families</vt:lpstr>
      <vt:lpstr>What messages are given</vt:lpstr>
      <vt:lpstr>What else is covered?</vt:lpstr>
      <vt:lpstr>A typical session</vt:lpstr>
      <vt:lpstr>Coverage</vt:lpstr>
      <vt:lpstr>Next steps</vt:lpstr>
      <vt:lpstr>Making Babies 2-non-compulsary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SRE Parent Presentation</dc:title>
  <dc:creator>Joe McIntyre</dc:creator>
  <cp:lastModifiedBy>Joseph Mcintyre</cp:lastModifiedBy>
  <cp:revision>13</cp:revision>
  <dcterms:created xsi:type="dcterms:W3CDTF">2022-04-06T10:18:37Z</dcterms:created>
  <dcterms:modified xsi:type="dcterms:W3CDTF">2023-06-13T10:57:33Z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0x0101000C9E0B7C15AFD54F9567C68DC0168510</vt:lpwstr>
  </property>
</Properties>
</file>