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78" r:id="rId3"/>
    <p:sldId id="257" r:id="rId4"/>
    <p:sldId id="296" r:id="rId5"/>
    <p:sldId id="260" r:id="rId6"/>
    <p:sldId id="273" r:id="rId7"/>
    <p:sldId id="280" r:id="rId8"/>
    <p:sldId id="294" r:id="rId9"/>
    <p:sldId id="258" r:id="rId10"/>
    <p:sldId id="281" r:id="rId11"/>
    <p:sldId id="259" r:id="rId12"/>
    <p:sldId id="283" r:id="rId13"/>
    <p:sldId id="287" r:id="rId14"/>
    <p:sldId id="288" r:id="rId15"/>
    <p:sldId id="289" r:id="rId16"/>
    <p:sldId id="285" r:id="rId17"/>
    <p:sldId id="261" r:id="rId18"/>
    <p:sldId id="290" r:id="rId19"/>
    <p:sldId id="291" r:id="rId20"/>
    <p:sldId id="292" r:id="rId21"/>
    <p:sldId id="293" r:id="rId22"/>
    <p:sldId id="286" r:id="rId23"/>
    <p:sldId id="262" r:id="rId24"/>
    <p:sldId id="297" r:id="rId25"/>
    <p:sldId id="263" r:id="rId26"/>
    <p:sldId id="298" r:id="rId27"/>
    <p:sldId id="299" r:id="rId28"/>
    <p:sldId id="302" r:id="rId29"/>
    <p:sldId id="303" r:id="rId30"/>
    <p:sldId id="307" r:id="rId31"/>
    <p:sldId id="304" r:id="rId32"/>
    <p:sldId id="295" r:id="rId33"/>
    <p:sldId id="300" r:id="rId34"/>
    <p:sldId id="301" r:id="rId35"/>
    <p:sldId id="305" r:id="rId36"/>
    <p:sldId id="30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9" autoAdjust="0"/>
    <p:restoredTop sz="94660"/>
  </p:normalViewPr>
  <p:slideViewPr>
    <p:cSldViewPr>
      <p:cViewPr varScale="1">
        <p:scale>
          <a:sx n="73" d="100"/>
          <a:sy n="73" d="100"/>
        </p:scale>
        <p:origin x="117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18591-4BA2-4EEA-AB4E-2449231BD801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D68E1-C96C-46F6-9462-78F72F72E8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D68E1-C96C-46F6-9462-78F72F72E855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2F804A-48E3-4ADE-BCF7-4870C732759A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Karen</a:t>
            </a:r>
          </a:p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04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2421E9-E11F-4D88-9E64-0E2A5DFA8DBE}" type="datetimeFigureOut">
              <a:rPr lang="en-GB" smtClean="0"/>
              <a:pPr/>
              <a:t>24/09/2024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F6492B-58F1-4CFF-B887-177A2D1BD2C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CI2mu7URB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nicsplay.co.uk/" TargetMode="External"/><Relationship Id="rId2" Type="http://schemas.openxmlformats.org/officeDocument/2006/relationships/hyperlink" Target="http://www.oxfordphonicschecksupport.co.uk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tters-and-sounds.com/phase-3.html" TargetMode="External"/><Relationship Id="rId2" Type="http://schemas.openxmlformats.org/officeDocument/2006/relationships/hyperlink" Target="https://www.phonicsplay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acredheart312.herts.sch.uk/phonics/" TargetMode="External"/><Relationship Id="rId4" Type="http://schemas.openxmlformats.org/officeDocument/2006/relationships/hyperlink" Target="https://www.topmarks.co.uk/english-games/5-7-years/letters-and-sounds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5696" y="332656"/>
            <a:ext cx="730830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Phonics Workshop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Ways that you can help at home with phase 1.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00808"/>
            <a:ext cx="7953612" cy="365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12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96944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>
                <a:latin typeface="SassoonCRInfant" panose="02010503020300020003" pitchFamily="2" charset="0"/>
              </a:rPr>
              <a:t>In phase 2, we begin to learn specific phonemes. </a:t>
            </a:r>
          </a:p>
          <a:p>
            <a:pPr marL="0" indent="0">
              <a:buNone/>
            </a:pPr>
            <a:r>
              <a:rPr lang="en-GB" sz="3600" dirty="0">
                <a:latin typeface="SassoonCRInfant" panose="02010503020300020003" pitchFamily="2" charset="0"/>
              </a:rPr>
              <a:t>It is important that these are pronounced correctly.</a:t>
            </a:r>
          </a:p>
          <a:p>
            <a:pPr marL="0" indent="0">
              <a:buNone/>
            </a:pPr>
            <a:r>
              <a:rPr lang="en-GB" sz="3600" dirty="0">
                <a:latin typeface="SassoonCRInfant" panose="02010503020300020003" pitchFamily="2" charset="0"/>
              </a:rPr>
              <a:t>If you are unsure how to pronounce the phonemes, please watch this </a:t>
            </a:r>
            <a:r>
              <a:rPr lang="en-GB" sz="3600" dirty="0">
                <a:latin typeface="SassoonCRInfant" panose="02010503020300020003" pitchFamily="2" charset="0"/>
                <a:hlinkClick r:id="rId2"/>
              </a:rPr>
              <a:t>video</a:t>
            </a:r>
            <a:r>
              <a:rPr lang="en-GB" sz="3600" dirty="0">
                <a:latin typeface="SassoonCRInfant" panose="02010503020300020003" pitchFamily="2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96944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This phase builds on the oral blending and segmenting of the previous phase. </a:t>
            </a:r>
          </a:p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Children will be taught the grapheme-phoneme representations (letters) for the following letters. </a:t>
            </a: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We teach one set each week.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0" y="3068960"/>
            <a:ext cx="809629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440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2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cat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c a t</a:t>
            </a: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75856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067944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877517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221088"/>
            <a:ext cx="4248472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527884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04048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443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2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tip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t  </a:t>
            </a:r>
            <a:r>
              <a:rPr lang="en-GB" sz="13800" dirty="0" err="1">
                <a:latin typeface="SassoonCRInfant" panose="02010503020300020003" pitchFamily="2" charset="0"/>
              </a:rPr>
              <a:t>i</a:t>
            </a:r>
            <a:r>
              <a:rPr lang="en-GB" sz="13800" dirty="0">
                <a:latin typeface="SassoonCRInfant" panose="02010503020300020003" pitchFamily="2" charset="0"/>
              </a:rPr>
              <a:t>  p</a:t>
            </a: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275856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938972" y="337238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602088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221088"/>
            <a:ext cx="4248472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527884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04048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54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2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sock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s  o </a:t>
            </a:r>
            <a:r>
              <a:rPr lang="en-GB" sz="13800" dirty="0" err="1">
                <a:latin typeface="SassoonCRInfant" panose="02010503020300020003" pitchFamily="2" charset="0"/>
              </a:rPr>
              <a:t>ck</a:t>
            </a:r>
            <a:endParaRPr lang="en-GB" sz="13800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699792" y="337421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72306" y="337238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355976" y="3356992"/>
            <a:ext cx="158417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13891" y="4084110"/>
            <a:ext cx="5284170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191698" y="4084110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60032" y="4084110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807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2- tricky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is</a:t>
            </a:r>
          </a:p>
          <a:p>
            <a:r>
              <a:rPr lang="en-GB" dirty="0"/>
              <a:t>the</a:t>
            </a:r>
          </a:p>
          <a:p>
            <a:r>
              <a:rPr lang="en-GB" dirty="0"/>
              <a:t>no</a:t>
            </a:r>
          </a:p>
          <a:p>
            <a:r>
              <a:rPr lang="en-GB" dirty="0"/>
              <a:t>I</a:t>
            </a:r>
          </a:p>
          <a:p>
            <a:r>
              <a:rPr lang="en-GB" dirty="0"/>
              <a:t>go</a:t>
            </a:r>
          </a:p>
          <a:p>
            <a:r>
              <a:rPr lang="en-GB" dirty="0"/>
              <a:t>to</a:t>
            </a:r>
          </a:p>
          <a:p>
            <a:r>
              <a:rPr lang="en-GB" dirty="0"/>
              <a:t>into </a:t>
            </a:r>
          </a:p>
          <a:p>
            <a:r>
              <a:rPr lang="en-GB" dirty="0"/>
              <a:t>his</a:t>
            </a:r>
          </a:p>
          <a:p>
            <a:r>
              <a:rPr lang="en-GB" dirty="0"/>
              <a:t>has</a:t>
            </a:r>
          </a:p>
          <a:p>
            <a:r>
              <a:rPr lang="en-GB" dirty="0"/>
              <a:t>as </a:t>
            </a:r>
          </a:p>
          <a:p>
            <a:r>
              <a:rPr lang="en-GB" dirty="0"/>
              <a:t>put</a:t>
            </a:r>
          </a:p>
          <a:p>
            <a:r>
              <a:rPr lang="en-GB" dirty="0"/>
              <a:t>of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717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96944" cy="506117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In phase 3 we teach the remaining letters of the alphabet, and some sounds which are made up of 2 or 3 letters- digraphs and </a:t>
            </a:r>
            <a:r>
              <a:rPr lang="en-GB" dirty="0" err="1">
                <a:latin typeface="Comic Sans MS" pitchFamily="66" charset="0"/>
              </a:rPr>
              <a:t>trigraphs</a:t>
            </a:r>
            <a:r>
              <a:rPr lang="en-GB" dirty="0">
                <a:latin typeface="Comic Sans MS" pitchFamily="66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omic Sans MS" pitchFamily="66" charset="0"/>
              </a:rPr>
              <a:t>We continue to practise segmenting and blending a wider range of CVC words. 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2538"/>
              </p:ext>
            </p:extLst>
          </p:nvPr>
        </p:nvGraphicFramePr>
        <p:xfrm>
          <a:off x="442838" y="3068960"/>
          <a:ext cx="8017593" cy="172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531">
                  <a:extLst>
                    <a:ext uri="{9D8B030D-6E8A-4147-A177-3AD203B41FA5}">
                      <a16:colId xmlns:a16="http://schemas.microsoft.com/office/drawing/2014/main" val="2179899655"/>
                    </a:ext>
                  </a:extLst>
                </a:gridCol>
                <a:gridCol w="2672531">
                  <a:extLst>
                    <a:ext uri="{9D8B030D-6E8A-4147-A177-3AD203B41FA5}">
                      <a16:colId xmlns:a16="http://schemas.microsoft.com/office/drawing/2014/main" val="1643636805"/>
                    </a:ext>
                  </a:extLst>
                </a:gridCol>
                <a:gridCol w="2672531">
                  <a:extLst>
                    <a:ext uri="{9D8B030D-6E8A-4147-A177-3AD203B41FA5}">
                      <a16:colId xmlns:a16="http://schemas.microsoft.com/office/drawing/2014/main" val="76228738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90577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j, v, w, x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y, z,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zz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qu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dirty="0" err="1">
                          <a:latin typeface="SassoonCRInfant" panose="02010503020300020003" pitchFamily="2" charset="0"/>
                        </a:rPr>
                        <a:t>ch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sh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err="1">
                          <a:latin typeface="SassoonCRInfant" panose="02010503020300020003" pitchFamily="2" charset="0"/>
                        </a:rPr>
                        <a:t>ai</a:t>
                      </a:r>
                      <a:r>
                        <a:rPr lang="en-GB" sz="1800" dirty="0">
                          <a:latin typeface="SassoonCRInfant" panose="02010503020300020003" pitchFamily="2" charset="0"/>
                        </a:rPr>
                        <a:t>,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ee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igh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oa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oi,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oo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oo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ow</a:t>
                      </a:r>
                    </a:p>
                    <a:p>
                      <a:pPr algn="ctr"/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ar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air, ear,</a:t>
                      </a:r>
                    </a:p>
                    <a:p>
                      <a:pPr algn="ctr"/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ur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or,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ure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er</a:t>
                      </a:r>
                      <a:endParaRPr lang="en-GB" sz="1800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Revisit,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Review, Revise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4211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3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jam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j a m</a:t>
            </a: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694620" y="3782833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97306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606339" y="337238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77125" y="4288015"/>
            <a:ext cx="4279983" cy="1771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059832" y="4286889"/>
            <a:ext cx="0" cy="17721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06339" y="4286889"/>
            <a:ext cx="0" cy="17721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355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2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exit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e x </a:t>
            </a:r>
            <a:r>
              <a:rPr lang="en-GB" sz="13800" dirty="0" err="1">
                <a:latin typeface="SassoonCRInfant" panose="02010503020300020003" pitchFamily="2" charset="0"/>
              </a:rPr>
              <a:t>i</a:t>
            </a:r>
            <a:r>
              <a:rPr lang="en-GB" sz="13800" dirty="0">
                <a:latin typeface="SassoonCRInfant" panose="02010503020300020003" pitchFamily="2" charset="0"/>
              </a:rPr>
              <a:t> t</a:t>
            </a: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023828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815916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65095" y="3356992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4221088"/>
            <a:ext cx="43924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275856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65095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114274" y="337972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5436096" y="4221088"/>
            <a:ext cx="0" cy="16561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11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17727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 What is Phonics?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79633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Tuffy-TTF" panose="020B0603060100000000" pitchFamily="34" charset="0"/>
              </a:rPr>
              <a:t>Phonics is a method for teaching reading and writing. </a:t>
            </a:r>
          </a:p>
          <a:p>
            <a:endParaRPr lang="en-GB" altLang="en-US" dirty="0">
              <a:latin typeface="Tuffy-TTF" panose="020B0603060100000000" pitchFamily="34" charset="0"/>
            </a:endParaRPr>
          </a:p>
          <a:p>
            <a:r>
              <a:rPr lang="en-GB" altLang="en-US" dirty="0">
                <a:latin typeface="Tuffy-TTF" panose="020B0603060100000000" pitchFamily="34" charset="0"/>
              </a:rPr>
              <a:t>It is the teaching of reading by developing awareness of the sounds in words and the corresponding letters used to represent those sounds.</a:t>
            </a:r>
          </a:p>
          <a:p>
            <a:endParaRPr lang="en-GB" altLang="en-US" dirty="0">
              <a:latin typeface="Tuffy-TTF" panose="020B0603060100000000" pitchFamily="34" charset="0"/>
            </a:endParaRPr>
          </a:p>
          <a:p>
            <a:r>
              <a:rPr lang="en-GB" altLang="en-US" dirty="0">
                <a:latin typeface="Tuffy-TTF" panose="020B0603060100000000" pitchFamily="34" charset="0"/>
              </a:rPr>
              <a:t>Phonics is currently the main way in which children in British primary schools are taught to read in their earliest years.</a:t>
            </a:r>
          </a:p>
          <a:p>
            <a:endParaRPr lang="en-GB" altLang="en-US" dirty="0">
              <a:latin typeface="Tuffy-TTF" panose="020B0603060100000000" pitchFamily="34" charset="0"/>
            </a:endParaRPr>
          </a:p>
          <a:p>
            <a:r>
              <a:rPr lang="en-GB" altLang="en-US" dirty="0">
                <a:latin typeface="Tuffy-TTF" panose="020B0603060100000000" pitchFamily="34" charset="0"/>
              </a:rPr>
              <a:t>Children will also be taught other skills, such as whole-word recognition (see ‘tricky words’), book skills and a love and enjoyment of reading.</a:t>
            </a:r>
          </a:p>
          <a:p>
            <a:endParaRPr lang="en-GB" altLang="en-US" dirty="0">
              <a:latin typeface="Tuffy-TTF" panose="020B0603060100000000" pitchFamily="34" charset="0"/>
            </a:endParaRPr>
          </a:p>
          <a:p>
            <a:endParaRPr lang="en-GB" dirty="0">
              <a:latin typeface="Tuffy-TTF" panose="020B0603060100000000" pitchFamily="34" charset="0"/>
            </a:endParaRPr>
          </a:p>
          <a:p>
            <a:endParaRPr lang="en-GB" dirty="0">
              <a:latin typeface="Tuffy-TTF" panose="020B0603060100000000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224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3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ship</a:t>
            </a:r>
          </a:p>
          <a:p>
            <a:pPr marL="0" indent="0" algn="ctr">
              <a:buNone/>
            </a:pPr>
            <a:r>
              <a:rPr lang="en-GB" sz="13800" dirty="0" err="1">
                <a:latin typeface="SassoonCRInfant" panose="02010503020300020003" pitchFamily="2" charset="0"/>
              </a:rPr>
              <a:t>sh</a:t>
            </a:r>
            <a:r>
              <a:rPr lang="en-GB" sz="13800" dirty="0">
                <a:latin typeface="SassoonCRInfant" panose="02010503020300020003" pitchFamily="2" charset="0"/>
              </a:rPr>
              <a:t> </a:t>
            </a:r>
            <a:r>
              <a:rPr lang="en-GB" sz="13800" dirty="0" err="1">
                <a:latin typeface="SassoonCRInfant" panose="02010503020300020003" pitchFamily="2" charset="0"/>
              </a:rPr>
              <a:t>i</a:t>
            </a:r>
            <a:r>
              <a:rPr lang="en-GB" sz="13800" dirty="0">
                <a:latin typeface="SassoonCRInfant" panose="02010503020300020003" pitchFamily="2" charset="0"/>
              </a:rPr>
              <a:t> p</a:t>
            </a:r>
          </a:p>
          <a:p>
            <a:pPr marL="0" indent="0" algn="ctr">
              <a:buNone/>
            </a:pPr>
            <a:endParaRPr lang="en-GB" sz="13800" dirty="0">
              <a:latin typeface="SassoonCRInfant" panose="02010503020300020003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807803" y="3316810"/>
            <a:ext cx="1546507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354311" y="3288902"/>
            <a:ext cx="433713" cy="40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057682" y="3318935"/>
            <a:ext cx="450422" cy="3757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44290" y="4075303"/>
            <a:ext cx="4493420" cy="2017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95936" y="4075303"/>
            <a:ext cx="0" cy="20179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57682" y="4075303"/>
            <a:ext cx="0" cy="20179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876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Some phase 3 decodable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rain</a:t>
            </a:r>
          </a:p>
          <a:p>
            <a:pPr marL="0" indent="0" algn="ctr">
              <a:buNone/>
            </a:pPr>
            <a:r>
              <a:rPr lang="en-GB" sz="13800" dirty="0">
                <a:latin typeface="SassoonCRInfant" panose="02010503020300020003" pitchFamily="2" charset="0"/>
              </a:rPr>
              <a:t>r </a:t>
            </a:r>
            <a:r>
              <a:rPr lang="en-GB" sz="13800" dirty="0" err="1">
                <a:latin typeface="SassoonCRInfant" panose="02010503020300020003" pitchFamily="2" charset="0"/>
              </a:rPr>
              <a:t>ai</a:t>
            </a:r>
            <a:r>
              <a:rPr lang="en-GB" sz="13800" dirty="0">
                <a:latin typeface="SassoonCRInfant" panose="02010503020300020003" pitchFamily="2" charset="0"/>
              </a:rPr>
              <a:t> n </a:t>
            </a:r>
          </a:p>
        </p:txBody>
      </p:sp>
      <p:sp>
        <p:nvSpPr>
          <p:cNvPr id="4" name="Oval 3"/>
          <p:cNvSpPr/>
          <p:nvPr/>
        </p:nvSpPr>
        <p:spPr>
          <a:xfrm>
            <a:off x="3501067" y="3264985"/>
            <a:ext cx="1286957" cy="4296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797696" y="3303918"/>
            <a:ext cx="433713" cy="40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057682" y="3318935"/>
            <a:ext cx="450422" cy="3757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944290" y="4075303"/>
            <a:ext cx="4493420" cy="2017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231409" y="4037076"/>
            <a:ext cx="0" cy="20179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57682" y="4037076"/>
            <a:ext cx="0" cy="20179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06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3- tricky words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823762"/>
              </p:ext>
            </p:extLst>
          </p:nvPr>
        </p:nvGraphicFramePr>
        <p:xfrm>
          <a:off x="457200" y="1436583"/>
          <a:ext cx="8017593" cy="255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531">
                  <a:extLst>
                    <a:ext uri="{9D8B030D-6E8A-4147-A177-3AD203B41FA5}">
                      <a16:colId xmlns:a16="http://schemas.microsoft.com/office/drawing/2014/main" val="2179899655"/>
                    </a:ext>
                  </a:extLst>
                </a:gridCol>
                <a:gridCol w="2672531">
                  <a:extLst>
                    <a:ext uri="{9D8B030D-6E8A-4147-A177-3AD203B41FA5}">
                      <a16:colId xmlns:a16="http://schemas.microsoft.com/office/drawing/2014/main" val="1643636805"/>
                    </a:ext>
                  </a:extLst>
                </a:gridCol>
                <a:gridCol w="2672531">
                  <a:extLst>
                    <a:ext uri="{9D8B030D-6E8A-4147-A177-3AD203B41FA5}">
                      <a16:colId xmlns:a16="http://schemas.microsoft.com/office/drawing/2014/main" val="76228738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3c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90577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said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her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my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for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be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she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all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was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they</a:t>
                      </a:r>
                    </a:p>
                    <a:p>
                      <a:pPr algn="ctr"/>
                      <a:endParaRPr lang="en-GB" sz="1800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421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80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496944" cy="5061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latin typeface="SassoonCRInfant" panose="02010503020300020003" pitchFamily="2" charset="0"/>
              </a:rPr>
              <a:t>This phase consolidates all the children have learnt in the previous phases.</a:t>
            </a:r>
          </a:p>
          <a:p>
            <a:pPr marL="0" indent="0">
              <a:buNone/>
            </a:pPr>
            <a:endParaRPr lang="en-GB" sz="2800" dirty="0">
              <a:latin typeface="SassoonCRInfant" panose="02010503020300020003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53515"/>
              </p:ext>
            </p:extLst>
          </p:nvPr>
        </p:nvGraphicFramePr>
        <p:xfrm>
          <a:off x="419185" y="2568027"/>
          <a:ext cx="8041246" cy="335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0623">
                  <a:extLst>
                    <a:ext uri="{9D8B030D-6E8A-4147-A177-3AD203B41FA5}">
                      <a16:colId xmlns:a16="http://schemas.microsoft.com/office/drawing/2014/main" val="2179899655"/>
                    </a:ext>
                  </a:extLst>
                </a:gridCol>
                <a:gridCol w="4020623">
                  <a:extLst>
                    <a:ext uri="{9D8B030D-6E8A-4147-A177-3AD203B41FA5}">
                      <a16:colId xmlns:a16="http://schemas.microsoft.com/office/drawing/2014/main" val="1643636805"/>
                    </a:ext>
                  </a:extLst>
                </a:gridCol>
              </a:tblGrid>
              <a:tr h="51640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4b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90577"/>
                  </a:ext>
                </a:extLst>
              </a:tr>
              <a:tr h="1136655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Words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with consonant clusters. </a:t>
                      </a:r>
                    </a:p>
                    <a:p>
                      <a:pPr algn="ctr"/>
                      <a:endParaRPr lang="en-GB" baseline="0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Polysyllabic words</a:t>
                      </a:r>
                    </a:p>
                    <a:p>
                      <a:pPr algn="ctr"/>
                      <a:endParaRPr lang="en-GB" baseline="0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CVCC, CCVC, CCVCC, CCCVCC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SassoonCRInfant" panose="02010503020300020003" pitchFamily="2" charset="0"/>
                        </a:rPr>
                        <a:t>Word</a:t>
                      </a: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 endings: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est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ing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ed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er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tch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y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ey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 err="1">
                          <a:latin typeface="SassoonCRInfant" panose="02010503020300020003" pitchFamily="2" charset="0"/>
                        </a:rPr>
                        <a:t>ve</a:t>
                      </a:r>
                      <a:endParaRPr lang="en-GB" sz="1800" baseline="0" dirty="0">
                        <a:latin typeface="SassoonCRInfant" panose="02010503020300020003" pitchFamily="2" charset="0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GB" sz="1800" baseline="0" dirty="0">
                          <a:latin typeface="SassoonCRInfant" panose="02010503020300020003" pitchFamily="2" charset="0"/>
                        </a:rPr>
                        <a:t>le</a:t>
                      </a:r>
                      <a:endParaRPr lang="en-GB" sz="1800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42112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4- tricky words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688865"/>
              </p:ext>
            </p:extLst>
          </p:nvPr>
        </p:nvGraphicFramePr>
        <p:xfrm>
          <a:off x="457200" y="1436582"/>
          <a:ext cx="7787208" cy="3103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604">
                  <a:extLst>
                    <a:ext uri="{9D8B030D-6E8A-4147-A177-3AD203B41FA5}">
                      <a16:colId xmlns:a16="http://schemas.microsoft.com/office/drawing/2014/main" val="2179899655"/>
                    </a:ext>
                  </a:extLst>
                </a:gridCol>
                <a:gridCol w="3893604">
                  <a:extLst>
                    <a:ext uri="{9D8B030D-6E8A-4147-A177-3AD203B41FA5}">
                      <a16:colId xmlns:a16="http://schemas.microsoft.com/office/drawing/2014/main" val="1643636805"/>
                    </a:ext>
                  </a:extLst>
                </a:gridCol>
              </a:tblGrid>
              <a:tr h="54360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4a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Phase 4b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190577"/>
                  </a:ext>
                </a:extLst>
              </a:tr>
              <a:tr h="202487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there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so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were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like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have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what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do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come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one 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love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out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about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today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says</a:t>
                      </a:r>
                    </a:p>
                    <a:p>
                      <a:pPr algn="ctr"/>
                      <a:endParaRPr lang="en-GB" sz="1800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421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67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5061176"/>
          </a:xfrm>
        </p:spPr>
        <p:txBody>
          <a:bodyPr>
            <a:noAutofit/>
          </a:bodyPr>
          <a:lstStyle/>
          <a:p>
            <a:r>
              <a:rPr lang="en-GB" sz="3600" dirty="0">
                <a:latin typeface="SassoonCRInfant" panose="02010503020300020003" pitchFamily="2" charset="0"/>
              </a:rPr>
              <a:t>Children will be taught new graphemes. These are alternative pronunciations of previously learned graphemes. </a:t>
            </a:r>
            <a:br>
              <a:rPr lang="en-GB" sz="3600" dirty="0">
                <a:latin typeface="SassoonCRInfant" panose="02010503020300020003" pitchFamily="2" charset="0"/>
              </a:rPr>
            </a:br>
            <a:endParaRPr lang="en-GB" sz="3600" dirty="0">
              <a:latin typeface="SassoonCRInfant" panose="02010503020300020003" pitchFamily="2" charset="0"/>
            </a:endParaRPr>
          </a:p>
          <a:p>
            <a:r>
              <a:rPr lang="en-GB" sz="3600" b="1" dirty="0">
                <a:latin typeface="SassoonCRInfant" panose="02010503020300020003" pitchFamily="2" charset="0"/>
              </a:rPr>
              <a:t>Vowel digraphs: </a:t>
            </a:r>
            <a:r>
              <a:rPr lang="en-GB" sz="3600" dirty="0" err="1">
                <a:latin typeface="SassoonCRInfant" panose="02010503020300020003" pitchFamily="2" charset="0"/>
              </a:rPr>
              <a:t>wh</a:t>
            </a:r>
            <a:r>
              <a:rPr lang="en-GB" sz="3600" dirty="0">
                <a:latin typeface="SassoonCRInfant" panose="02010503020300020003" pitchFamily="2" charset="0"/>
              </a:rPr>
              <a:t>, ph, ay, </a:t>
            </a:r>
            <a:r>
              <a:rPr lang="en-GB" sz="3600" dirty="0" err="1">
                <a:latin typeface="SassoonCRInfant" panose="02010503020300020003" pitchFamily="2" charset="0"/>
              </a:rPr>
              <a:t>ou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ie</a:t>
            </a:r>
            <a:r>
              <a:rPr lang="en-GB" sz="3600" dirty="0">
                <a:latin typeface="SassoonCRInfant" panose="02010503020300020003" pitchFamily="2" charset="0"/>
              </a:rPr>
              <a:t>, ea, oy, </a:t>
            </a:r>
            <a:r>
              <a:rPr lang="en-GB" sz="3600" dirty="0" err="1">
                <a:latin typeface="SassoonCRInfant" panose="02010503020300020003" pitchFamily="2" charset="0"/>
              </a:rPr>
              <a:t>ir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ue</a:t>
            </a:r>
            <a:r>
              <a:rPr lang="en-GB" sz="3600" dirty="0">
                <a:latin typeface="SassoonCRInfant" panose="02010503020300020003" pitchFamily="2" charset="0"/>
              </a:rPr>
              <a:t>, aw, </a:t>
            </a:r>
            <a:r>
              <a:rPr lang="en-GB" sz="3600" dirty="0" err="1">
                <a:latin typeface="SassoonCRInfant" panose="02010503020300020003" pitchFamily="2" charset="0"/>
              </a:rPr>
              <a:t>ew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oe</a:t>
            </a:r>
            <a:r>
              <a:rPr lang="en-GB" sz="3600" dirty="0">
                <a:latin typeface="SassoonCRInfant" panose="02010503020300020003" pitchFamily="2" charset="0"/>
              </a:rPr>
              <a:t>, au</a:t>
            </a:r>
            <a:br>
              <a:rPr lang="en-GB" sz="3600" dirty="0">
                <a:latin typeface="SassoonCRInfant" panose="02010503020300020003" pitchFamily="2" charset="0"/>
              </a:rPr>
            </a:br>
            <a:endParaRPr lang="en-GB" sz="3600" dirty="0">
              <a:latin typeface="SassoonCRInfant" panose="02010503020300020003" pitchFamily="2" charset="0"/>
            </a:endParaRPr>
          </a:p>
          <a:p>
            <a:r>
              <a:rPr lang="en-GB" sz="3600" b="1" dirty="0">
                <a:latin typeface="SassoonCRInfant" panose="02010503020300020003" pitchFamily="2" charset="0"/>
              </a:rPr>
              <a:t> Split digraphs: </a:t>
            </a:r>
            <a:r>
              <a:rPr lang="en-GB" sz="3600" dirty="0" err="1">
                <a:latin typeface="SassoonCRInfant" panose="02010503020300020003" pitchFamily="2" charset="0"/>
              </a:rPr>
              <a:t>a_e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e_e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i_e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o_e</a:t>
            </a:r>
            <a:r>
              <a:rPr lang="en-GB" sz="3600" dirty="0">
                <a:latin typeface="SassoonCRInfant" panose="02010503020300020003" pitchFamily="2" charset="0"/>
              </a:rPr>
              <a:t>, </a:t>
            </a:r>
            <a:r>
              <a:rPr lang="en-GB" sz="3600" dirty="0" err="1">
                <a:latin typeface="SassoonCRInfant" panose="02010503020300020003" pitchFamily="2" charset="0"/>
              </a:rPr>
              <a:t>u_e</a:t>
            </a:r>
            <a:endParaRPr lang="en-GB" sz="3600" dirty="0">
              <a:latin typeface="SassoonCRInfant" panose="02010503020300020003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24257478"/>
              </p:ext>
            </p:extLst>
          </p:nvPr>
        </p:nvGraphicFramePr>
        <p:xfrm>
          <a:off x="179388" y="1412875"/>
          <a:ext cx="84963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60">
                  <a:extLst>
                    <a:ext uri="{9D8B030D-6E8A-4147-A177-3AD203B41FA5}">
                      <a16:colId xmlns:a16="http://schemas.microsoft.com/office/drawing/2014/main" val="2084906698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3378351775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716969196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2071539463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3795350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5a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28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>
                          <a:latin typeface="SassoonCRInfant" panose="02010503020300020003" pitchFamily="2" charset="0"/>
                        </a:rPr>
                        <a:t>ou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ea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ie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ir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oy, ay,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ey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aw,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ue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wh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ph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ew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oe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au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a-e, e-e,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i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-e,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o-e, u-e</a:t>
                      </a:r>
                    </a:p>
                    <a:p>
                      <a:pPr algn="ctr"/>
                      <a:endParaRPr lang="en-GB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Alternative pronunciations:</a:t>
                      </a:r>
                    </a:p>
                    <a:p>
                      <a:pPr algn="ctr"/>
                      <a:endParaRPr lang="en-GB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c, g,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ch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y, a, e, I, o, u,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ea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ie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er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ow,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ou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ey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Alternative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spellings:</a:t>
                      </a:r>
                    </a:p>
                    <a:p>
                      <a:pPr algn="ctr"/>
                      <a:endParaRPr lang="en-GB" baseline="0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s, z,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ch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sh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th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ng,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zh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v, k, j, h, l, r, n, m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Alternative spellings:</a:t>
                      </a:r>
                    </a:p>
                    <a:p>
                      <a:pPr algn="ctr"/>
                      <a:endParaRPr lang="en-GB" dirty="0">
                        <a:latin typeface="SassoonCRInfant" panose="02010503020300020003" pitchFamily="2" charset="0"/>
                      </a:endParaRPr>
                    </a:p>
                    <a:p>
                      <a:pPr algn="ctr"/>
                      <a:r>
                        <a:rPr lang="en-GB" dirty="0" err="1">
                          <a:latin typeface="SassoonCRInfant" panose="02010503020300020003" pitchFamily="2" charset="0"/>
                        </a:rPr>
                        <a:t>ai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ee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igh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baseline="0" dirty="0" err="1">
                          <a:latin typeface="SassoonCRInfant" panose="02010503020300020003" pitchFamily="2" charset="0"/>
                        </a:rPr>
                        <a:t>oa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, ow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Alternative spellings:</a:t>
                      </a:r>
                    </a:p>
                    <a:p>
                      <a:pPr algn="ctr"/>
                      <a:endParaRPr lang="en-GB" dirty="0"/>
                    </a:p>
                    <a:p>
                      <a:pPr algn="ctr"/>
                      <a:r>
                        <a:rPr lang="en-GB" dirty="0" err="1">
                          <a:latin typeface="SassoonCRInfant" panose="02010503020300020003" pitchFamily="2" charset="0"/>
                        </a:rPr>
                        <a:t>oo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yoo</a:t>
                      </a:r>
                      <a:r>
                        <a:rPr lang="en-GB" dirty="0">
                          <a:latin typeface="SassoonCRInfant" panose="02010503020300020003" pitchFamily="2" charset="0"/>
                        </a:rPr>
                        <a:t>, e, I, air, ear, or, </a:t>
                      </a:r>
                      <a:r>
                        <a:rPr lang="en-GB" dirty="0" err="1">
                          <a:latin typeface="SassoonCRInfant" panose="02010503020300020003" pitchFamily="2" charset="0"/>
                        </a:rPr>
                        <a:t>ur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8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415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5- tricky words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9650666"/>
              </p:ext>
            </p:extLst>
          </p:nvPr>
        </p:nvGraphicFramePr>
        <p:xfrm>
          <a:off x="179388" y="1412875"/>
          <a:ext cx="84963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260">
                  <a:extLst>
                    <a:ext uri="{9D8B030D-6E8A-4147-A177-3AD203B41FA5}">
                      <a16:colId xmlns:a16="http://schemas.microsoft.com/office/drawing/2014/main" val="2084906698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3378351775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716969196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2071539463"/>
                    </a:ext>
                  </a:extLst>
                </a:gridCol>
                <a:gridCol w="1699260">
                  <a:extLst>
                    <a:ext uri="{9D8B030D-6E8A-4147-A177-3AD203B41FA5}">
                      <a16:colId xmlns:a16="http://schemas.microsoft.com/office/drawing/2014/main" val="37953509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</a:t>
                      </a:r>
                      <a:r>
                        <a:rPr lang="en-GB" baseline="0" dirty="0">
                          <a:latin typeface="SassoonCRInfant" panose="02010503020300020003" pitchFamily="2" charset="0"/>
                        </a:rPr>
                        <a:t> 5a</a:t>
                      </a:r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Phase 5e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28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here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your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asked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people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oh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Mrs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their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our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water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want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could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would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should</a:t>
                      </a:r>
                    </a:p>
                    <a:p>
                      <a:pPr algn="ctr"/>
                      <a:endParaRPr lang="en-GB" dirty="0">
                        <a:latin typeface="SassoonCRInfant" panose="020105030203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once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again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different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eye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mouse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house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hour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shoe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improve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move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through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two</a:t>
                      </a:r>
                    </a:p>
                    <a:p>
                      <a:pPr algn="ctr"/>
                      <a:r>
                        <a:rPr lang="en-GB" dirty="0">
                          <a:latin typeface="SassoonCRInfant" panose="02010503020300020003" pitchFamily="2" charset="0"/>
                        </a:rPr>
                        <a:t>beautiful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friend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any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many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busy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pretty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where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parent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laugh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thought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call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latin typeface="SassoonCRInfant" panose="02010503020300020003" pitchFamily="2" charset="0"/>
                        </a:rPr>
                        <a:t>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288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650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Phonics screening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2970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54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Examples of these can be found…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dirty="0">
                <a:hlinkClick r:id="rId2"/>
              </a:rPr>
              <a:t>http://www.oxfordphonicschecksupport.co.uk/login</a:t>
            </a:r>
            <a:endParaRPr lang="en-GB" altLang="en-US" dirty="0"/>
          </a:p>
          <a:p>
            <a:pPr marL="0" indent="0">
              <a:buFontTx/>
              <a:buNone/>
            </a:pPr>
            <a:endParaRPr lang="en-GB" altLang="en-US" dirty="0"/>
          </a:p>
          <a:p>
            <a:pPr marL="0" indent="0">
              <a:buFontTx/>
              <a:buNone/>
            </a:pPr>
            <a:r>
              <a:rPr lang="en-GB" altLang="en-US" dirty="0"/>
              <a:t>We will be sending examples home</a:t>
            </a:r>
          </a:p>
          <a:p>
            <a:pPr marL="0" indent="0">
              <a:buFontTx/>
              <a:buNone/>
            </a:pPr>
            <a:endParaRPr lang="en-GB" altLang="en-US" dirty="0"/>
          </a:p>
          <a:p>
            <a:pPr marL="0" indent="0">
              <a:buFontTx/>
              <a:buNone/>
            </a:pPr>
            <a:r>
              <a:rPr lang="en-GB" altLang="en-US" dirty="0">
                <a:hlinkClick r:id="rId3"/>
              </a:rPr>
              <a:t>www.phonicsplay.co.uk</a:t>
            </a:r>
            <a:r>
              <a:rPr lang="en-GB" altLang="en-US" dirty="0"/>
              <a:t> (to help with blending real and alien words)</a:t>
            </a:r>
          </a:p>
        </p:txBody>
      </p:sp>
    </p:spTree>
    <p:extLst>
      <p:ext uri="{BB962C8B-B14F-4D97-AF65-F5344CB8AC3E}">
        <p14:creationId xmlns:p14="http://schemas.microsoft.com/office/powerpoint/2010/main" val="388995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0648"/>
            <a:ext cx="8892480" cy="3368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dirty="0">
                <a:latin typeface="SassoonCRInfant" panose="02010503020300020003" pitchFamily="2" charset="0"/>
              </a:rPr>
              <a:t>In school, we follow </a:t>
            </a:r>
            <a:r>
              <a:rPr lang="en-GB" sz="2400" dirty="0">
                <a:solidFill>
                  <a:srgbClr val="92D050"/>
                </a:solidFill>
                <a:latin typeface="SassoonCRInfant" panose="02010503020300020003" pitchFamily="2" charset="0"/>
              </a:rPr>
              <a:t>‘The Code’</a:t>
            </a:r>
            <a:r>
              <a:rPr lang="en-GB" sz="2400" dirty="0">
                <a:latin typeface="SassoonCRInfant" panose="02010503020300020003" pitchFamily="2" charset="0"/>
              </a:rPr>
              <a:t>. This is a DFE validated Letters and Sounds scheme which progresses through the phases, covering all sounds. </a:t>
            </a:r>
          </a:p>
          <a:p>
            <a:pPr algn="ctr">
              <a:lnSpc>
                <a:spcPct val="150000"/>
              </a:lnSpc>
            </a:pPr>
            <a:r>
              <a:rPr lang="en-GB" sz="2400" dirty="0">
                <a:latin typeface="SassoonCRInfant" panose="02010503020300020003" pitchFamily="2" charset="0"/>
              </a:rPr>
              <a:t>Letters and Sounds is a phonics resource published by the Department for Education and Skills which consists of six phases.</a:t>
            </a:r>
          </a:p>
          <a:p>
            <a:pPr algn="ctr">
              <a:lnSpc>
                <a:spcPct val="150000"/>
              </a:lnSpc>
            </a:pPr>
            <a:endParaRPr lang="en-GB" sz="2400" dirty="0">
              <a:latin typeface="SassoonCRInfant" panose="02010503020300020003" pitchFamily="2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Year 2 Spelling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We use the </a:t>
            </a:r>
            <a:r>
              <a:rPr lang="en-GB" dirty="0">
                <a:solidFill>
                  <a:srgbClr val="FF0000"/>
                </a:solidFill>
                <a:latin typeface="SassoonCRInfant" panose="02010503020300020003" pitchFamily="2" charset="0"/>
              </a:rPr>
              <a:t>Herts Essential </a:t>
            </a:r>
            <a:r>
              <a:rPr lang="en-GB" dirty="0">
                <a:latin typeface="SassoonCRInfant" panose="02010503020300020003" pitchFamily="2" charset="0"/>
              </a:rPr>
              <a:t>spelling programme. </a:t>
            </a:r>
          </a:p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This spelling resource focuses on the teaching of spelling so that children understand how to </a:t>
            </a:r>
            <a:r>
              <a:rPr lang="en-GB" dirty="0">
                <a:solidFill>
                  <a:srgbClr val="92D050"/>
                </a:solidFill>
                <a:latin typeface="SassoonCRInfant" panose="02010503020300020003" pitchFamily="2" charset="0"/>
              </a:rPr>
              <a:t>apply patterns, strategies and knowledge </a:t>
            </a:r>
            <a:r>
              <a:rPr lang="en-GB" dirty="0">
                <a:latin typeface="SassoonCRInfant" panose="02010503020300020003" pitchFamily="2" charset="0"/>
              </a:rPr>
              <a:t>to other words.</a:t>
            </a: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It also provides links to </a:t>
            </a:r>
            <a:r>
              <a:rPr lang="en-GB" dirty="0">
                <a:solidFill>
                  <a:srgbClr val="92D050"/>
                </a:solidFill>
                <a:latin typeface="SassoonCRInfant" panose="02010503020300020003" pitchFamily="2" charset="0"/>
              </a:rPr>
              <a:t>prior knowledge </a:t>
            </a:r>
            <a:r>
              <a:rPr lang="en-GB" dirty="0">
                <a:latin typeface="SassoonCRInfant" panose="02010503020300020003" pitchFamily="2" charset="0"/>
              </a:rPr>
              <a:t>and tracks back to related objectives so that teachers can give targeted support.</a:t>
            </a:r>
          </a:p>
          <a:p>
            <a:pPr marL="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" panose="02010503020300020003" pitchFamily="2" charset="0"/>
              </a:rPr>
              <a:t>The sequences follow the daily phonics model of </a:t>
            </a:r>
            <a:r>
              <a:rPr lang="en-GB" b="1" i="1" dirty="0">
                <a:latin typeface="SassoonCRInfant" panose="02010503020300020003" pitchFamily="2" charset="0"/>
              </a:rPr>
              <a:t>Review</a:t>
            </a:r>
            <a:r>
              <a:rPr lang="en-GB" dirty="0">
                <a:latin typeface="SassoonCRInfant" panose="02010503020300020003" pitchFamily="2" charset="0"/>
              </a:rPr>
              <a:t>, </a:t>
            </a:r>
            <a:r>
              <a:rPr lang="en-GB" b="1" i="1" dirty="0">
                <a:latin typeface="SassoonCRInfant" panose="02010503020300020003" pitchFamily="2" charset="0"/>
              </a:rPr>
              <a:t>Teach</a:t>
            </a:r>
            <a:r>
              <a:rPr lang="en-GB" dirty="0">
                <a:latin typeface="SassoonCRInfant" panose="02010503020300020003" pitchFamily="2" charset="0"/>
              </a:rPr>
              <a:t>, </a:t>
            </a:r>
            <a:r>
              <a:rPr lang="en-GB" b="1" i="1" dirty="0">
                <a:latin typeface="SassoonCRInfant" panose="02010503020300020003" pitchFamily="2" charset="0"/>
              </a:rPr>
              <a:t>Practise </a:t>
            </a:r>
            <a:r>
              <a:rPr lang="en-GB" dirty="0">
                <a:latin typeface="SassoonCRInfant" panose="02010503020300020003" pitchFamily="2" charset="0"/>
              </a:rPr>
              <a:t>and </a:t>
            </a:r>
            <a:r>
              <a:rPr lang="en-GB" b="1" i="1" dirty="0">
                <a:latin typeface="SassoonCRInfant" panose="02010503020300020003" pitchFamily="2" charset="0"/>
              </a:rPr>
              <a:t>Apply</a:t>
            </a:r>
            <a:r>
              <a:rPr lang="en-GB" dirty="0">
                <a:latin typeface="SassoonCRInfant" panose="02010503020300020003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4968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/>
              <a:t>Reading </a:t>
            </a:r>
            <a:endParaRPr lang="en-US" altLang="en-US" sz="5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1211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>
                <a:latin typeface="SassoonCRInfant" panose="02010503020300020003" pitchFamily="2" charset="0"/>
              </a:rPr>
              <a:t>Rec- we have story time twice a day. We will move on to Guided reading. Your child will read with an adult on a 1:1 basis every week.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>
                <a:latin typeface="SassoonCRInfant" panose="02010503020300020003" pitchFamily="2" charset="0"/>
              </a:rPr>
              <a:t>Year 1-Your child will read once a week in a group with an adult at school, they will not bring this book home. They will also read with an adult on a 1:1 basis onc</a:t>
            </a:r>
            <a:r>
              <a:rPr lang="en-GB" altLang="en-US" dirty="0">
                <a:latin typeface="SassoonCRInfant" panose="02010503020300020003" pitchFamily="2" charset="0"/>
              </a:rPr>
              <a:t>e a week. </a:t>
            </a:r>
            <a:endParaRPr lang="en-GB" altLang="en-US" sz="2400" dirty="0">
              <a:latin typeface="SassoonCRInfant" panose="02010503020300020003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>
                <a:latin typeface="SassoonCRInfant" panose="02010503020300020003" pitchFamily="2" charset="0"/>
              </a:rPr>
              <a:t>Any reading that you do at home should be logged in the </a:t>
            </a:r>
            <a:r>
              <a:rPr lang="en-GB" altLang="en-US" sz="2400" dirty="0" smtClean="0">
                <a:latin typeface="SassoonCRInfant" panose="02010503020300020003" pitchFamily="2" charset="0"/>
              </a:rPr>
              <a:t>yellow homework diary</a:t>
            </a:r>
            <a:endParaRPr lang="en-GB" altLang="en-US" sz="2400" dirty="0">
              <a:latin typeface="SassoonCRInfant" panose="02010503020300020003" pitchFamily="2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>
                <a:latin typeface="SassoonCRInfant" panose="02010503020300020003" pitchFamily="2" charset="0"/>
              </a:rPr>
              <a:t>We will not </a:t>
            </a:r>
            <a:r>
              <a:rPr lang="en-GB" altLang="en-US" sz="2400" dirty="0" smtClean="0">
                <a:latin typeface="SassoonCRInfant" panose="02010503020300020003" pitchFamily="2" charset="0"/>
              </a:rPr>
              <a:t>write </a:t>
            </a:r>
            <a:r>
              <a:rPr lang="en-GB" altLang="en-US" sz="2400" dirty="0">
                <a:latin typeface="SassoonCRInfant" panose="02010503020300020003" pitchFamily="2" charset="0"/>
              </a:rPr>
              <a:t>what we have read in </a:t>
            </a:r>
            <a:r>
              <a:rPr lang="en-GB" altLang="en-US" sz="2400" dirty="0" smtClean="0">
                <a:latin typeface="SassoonCRInfant" panose="02010503020300020003" pitchFamily="2" charset="0"/>
              </a:rPr>
              <a:t>the yellow homework diary - unless </a:t>
            </a:r>
            <a:r>
              <a:rPr lang="en-GB" altLang="en-US" sz="2400" dirty="0">
                <a:latin typeface="SassoonCRInfant" panose="02010503020300020003" pitchFamily="2" charset="0"/>
              </a:rPr>
              <a:t>we feel there is something specific you could be practising at home.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>
                <a:latin typeface="SassoonCRInfant" panose="02010503020300020003" pitchFamily="2" charset="0"/>
              </a:rPr>
              <a:t>School books should be boosted through library books and books at home. Children should also be read to, to develop language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4240254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Resources and useful 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SassoonCRInfant" panose="02010503020300020003" pitchFamily="2" charset="0"/>
                <a:hlinkClick r:id="rId2"/>
              </a:rPr>
              <a:t>Phonics play </a:t>
            </a:r>
            <a:r>
              <a:rPr lang="en-GB" sz="2000" dirty="0" smtClean="0">
                <a:latin typeface="SassoonCRInfant" panose="02010503020300020003" pitchFamily="2" charset="0"/>
              </a:rPr>
              <a:t>has some free games that we also use in class</a:t>
            </a:r>
            <a:endParaRPr lang="en-GB" sz="2000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endParaRPr lang="en-GB" sz="20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000" dirty="0">
                <a:latin typeface="SassoonCRInfant" panose="02010503020300020003" pitchFamily="2" charset="0"/>
                <a:hlinkClick r:id="rId3"/>
              </a:rPr>
              <a:t>Letters and sounds </a:t>
            </a:r>
            <a:r>
              <a:rPr lang="en-GB" sz="2000" dirty="0">
                <a:latin typeface="SassoonCRInfant" panose="02010503020300020003" pitchFamily="2" charset="0"/>
              </a:rPr>
              <a:t>has lots of information, printable resources and games. </a:t>
            </a:r>
          </a:p>
          <a:p>
            <a:pPr marL="0" indent="0">
              <a:buNone/>
            </a:pPr>
            <a:endParaRPr lang="en-GB" sz="20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000" dirty="0">
                <a:latin typeface="SassoonCRInfant" panose="02010503020300020003" pitchFamily="2" charset="0"/>
                <a:hlinkClick r:id="rId4"/>
              </a:rPr>
              <a:t>Top Marks</a:t>
            </a:r>
            <a:r>
              <a:rPr lang="en-GB" sz="2000" dirty="0">
                <a:latin typeface="SassoonCRInfant" panose="02010503020300020003" pitchFamily="2" charset="0"/>
              </a:rPr>
              <a:t> has lots of games. </a:t>
            </a:r>
          </a:p>
          <a:p>
            <a:pPr marL="0" indent="0">
              <a:buNone/>
            </a:pPr>
            <a:endParaRPr lang="en-GB" sz="20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000" dirty="0">
                <a:latin typeface="SassoonCRInfant" panose="02010503020300020003" pitchFamily="2" charset="0"/>
                <a:hlinkClick r:id="rId5"/>
              </a:rPr>
              <a:t>Our website page</a:t>
            </a:r>
            <a:r>
              <a:rPr lang="en-GB" sz="2000" dirty="0">
                <a:latin typeface="SassoonCRInfant" panose="02010503020300020003" pitchFamily="2" charset="0"/>
              </a:rPr>
              <a:t> has some ideas for games you can make and play at home. </a:t>
            </a:r>
          </a:p>
          <a:p>
            <a:pPr marL="0" indent="0">
              <a:buNone/>
            </a:pPr>
            <a:endParaRPr lang="en-GB" sz="20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32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668" y="260648"/>
            <a:ext cx="7467600" cy="1143000"/>
          </a:xfrm>
        </p:spPr>
        <p:txBody>
          <a:bodyPr/>
          <a:lstStyle/>
          <a:p>
            <a:pPr algn="ctr"/>
            <a:r>
              <a:rPr lang="en-GB" dirty="0"/>
              <a:t>Ways that you can help at home.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38789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37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196" y="476672"/>
            <a:ext cx="7467600" cy="50891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Ways that you can help at home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71"/>
          <a:stretch/>
        </p:blipFill>
        <p:spPr>
          <a:xfrm>
            <a:off x="323528" y="1438205"/>
            <a:ext cx="8424936" cy="411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Phonics activities at home</a:t>
            </a:r>
          </a:p>
        </p:txBody>
      </p:sp>
      <p:pic>
        <p:nvPicPr>
          <p:cNvPr id="35843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700213"/>
            <a:ext cx="6543675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1240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25538"/>
            <a:ext cx="77692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32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6632"/>
            <a:ext cx="5328592" cy="657452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5940152" y="116632"/>
            <a:ext cx="2448272" cy="237626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940152" y="260648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CRInfant" panose="02010503020300020003" pitchFamily="2" charset="0"/>
              </a:rPr>
              <a:t>Reception</a:t>
            </a:r>
          </a:p>
          <a:p>
            <a:r>
              <a:rPr lang="en-GB" dirty="0">
                <a:latin typeface="SassoonCRInfant" panose="02010503020300020003" pitchFamily="2" charset="0"/>
              </a:rPr>
              <a:t>Autumn1- Phase 2</a:t>
            </a:r>
          </a:p>
          <a:p>
            <a:r>
              <a:rPr lang="en-GB" dirty="0">
                <a:latin typeface="SassoonCRInfant" panose="02010503020300020003" pitchFamily="2" charset="0"/>
              </a:rPr>
              <a:t>Autumn 2- Phase 3a</a:t>
            </a:r>
          </a:p>
          <a:p>
            <a:r>
              <a:rPr lang="en-GB" dirty="0">
                <a:latin typeface="SassoonCRInfant" panose="02010503020300020003" pitchFamily="2" charset="0"/>
              </a:rPr>
              <a:t>Spring 1- Phase 3b</a:t>
            </a:r>
          </a:p>
          <a:p>
            <a:r>
              <a:rPr lang="en-GB" dirty="0">
                <a:latin typeface="SassoonCRInfant" panose="02010503020300020003" pitchFamily="2" charset="0"/>
              </a:rPr>
              <a:t>Spring 2- Phase 3c</a:t>
            </a:r>
          </a:p>
          <a:p>
            <a:r>
              <a:rPr lang="en-GB" dirty="0">
                <a:latin typeface="SassoonCRInfant" panose="02010503020300020003" pitchFamily="2" charset="0"/>
              </a:rPr>
              <a:t>Summer 1- Phase 4a</a:t>
            </a:r>
          </a:p>
          <a:p>
            <a:r>
              <a:rPr lang="en-GB" dirty="0">
                <a:latin typeface="SassoonCRInfant" panose="02010503020300020003" pitchFamily="2" charset="0"/>
              </a:rPr>
              <a:t>Summer 2- Phase 4b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940152" y="2710954"/>
            <a:ext cx="2774721" cy="2736304"/>
          </a:xfrm>
          <a:prstGeom prst="roundRect">
            <a:avLst/>
          </a:prstGeom>
          <a:solidFill>
            <a:srgbClr val="CC99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973743" y="2924944"/>
            <a:ext cx="3041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>
                <a:latin typeface="SassoonCRInfant" panose="02010503020300020003" pitchFamily="2" charset="0"/>
              </a:rPr>
              <a:t>Year 1</a:t>
            </a:r>
          </a:p>
          <a:p>
            <a:r>
              <a:rPr lang="en-GB" dirty="0">
                <a:latin typeface="SassoonCRInfant" panose="02010503020300020003" pitchFamily="2" charset="0"/>
              </a:rPr>
              <a:t>Autumn1- Phase 5a</a:t>
            </a:r>
          </a:p>
          <a:p>
            <a:r>
              <a:rPr lang="en-GB" dirty="0">
                <a:latin typeface="SassoonCRInfant" panose="02010503020300020003" pitchFamily="2" charset="0"/>
              </a:rPr>
              <a:t>Autumn 2- Phase 5b</a:t>
            </a:r>
          </a:p>
          <a:p>
            <a:r>
              <a:rPr lang="en-GB" dirty="0">
                <a:latin typeface="SassoonCRInfant" panose="02010503020300020003" pitchFamily="2" charset="0"/>
              </a:rPr>
              <a:t>Spring 1- Phase 5c</a:t>
            </a:r>
          </a:p>
          <a:p>
            <a:r>
              <a:rPr lang="en-GB" dirty="0">
                <a:latin typeface="SassoonCRInfant" panose="02010503020300020003" pitchFamily="2" charset="0"/>
              </a:rPr>
              <a:t>Spring 2- Phase 5d</a:t>
            </a:r>
          </a:p>
          <a:p>
            <a:r>
              <a:rPr lang="en-GB" dirty="0">
                <a:latin typeface="SassoonCRInfant" panose="02010503020300020003" pitchFamily="2" charset="0"/>
              </a:rPr>
              <a:t>Summer 1- Revision and  	 	Phonics Screening </a:t>
            </a:r>
          </a:p>
          <a:p>
            <a:r>
              <a:rPr lang="en-GB" dirty="0">
                <a:latin typeface="SassoonCRInfant" panose="02010503020300020003" pitchFamily="2" charset="0"/>
              </a:rPr>
              <a:t>Summer 2- Phase 5e</a:t>
            </a:r>
          </a:p>
        </p:txBody>
      </p:sp>
    </p:spTree>
    <p:extLst>
      <p:ext uri="{BB962C8B-B14F-4D97-AF65-F5344CB8AC3E}">
        <p14:creationId xmlns:p14="http://schemas.microsoft.com/office/powerpoint/2010/main" val="429129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1414230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B050"/>
                </a:solidFill>
                <a:latin typeface="SassoonCRInfant" panose="02010503020300020003" pitchFamily="2" charset="0"/>
              </a:rPr>
              <a:t>Phoneme</a:t>
            </a:r>
            <a:endParaRPr lang="en-GB" sz="2000" dirty="0">
              <a:solidFill>
                <a:srgbClr val="00B050"/>
              </a:solidFill>
              <a:latin typeface="SassoonCRInfant" panose="02010503020300020003" pitchFamily="2" charset="0"/>
            </a:endParaRPr>
          </a:p>
          <a:p>
            <a:r>
              <a:rPr lang="en-GB" altLang="en-US" sz="2000" dirty="0">
                <a:latin typeface="SassoonCRInfant" panose="02010503020300020003" pitchFamily="2" charset="0"/>
              </a:rPr>
              <a:t>Any one of the 44 </a:t>
            </a:r>
            <a:r>
              <a:rPr lang="en-GB" altLang="en-US" sz="2000" b="1" dirty="0">
                <a:latin typeface="SassoonCRInfant" panose="02010503020300020003" pitchFamily="2" charset="0"/>
              </a:rPr>
              <a:t>sounds</a:t>
            </a:r>
            <a:r>
              <a:rPr lang="en-GB" altLang="en-US" sz="2000" dirty="0">
                <a:latin typeface="SassoonCRInfant" panose="02010503020300020003" pitchFamily="2" charset="0"/>
              </a:rPr>
              <a:t> which make up words in the English language. </a:t>
            </a:r>
          </a:p>
          <a:p>
            <a:r>
              <a:rPr lang="en-GB" sz="2000" dirty="0">
                <a:latin typeface="SassoonCRInfant" panose="02010503020300020003" pitchFamily="2" charset="0"/>
              </a:rPr>
              <a:t>A phoneme is the smallest unit of sound in a word. For example, ‘sun’ has 3 phonemes, whilst ‘chair’ only has 2- ‘</a:t>
            </a:r>
            <a:r>
              <a:rPr lang="en-GB" sz="2000" dirty="0" err="1">
                <a:latin typeface="SassoonCRInfant" panose="02010503020300020003" pitchFamily="2" charset="0"/>
              </a:rPr>
              <a:t>ch</a:t>
            </a:r>
            <a:r>
              <a:rPr lang="en-GB" sz="2000" dirty="0">
                <a:latin typeface="SassoonCRInfant" panose="02010503020300020003" pitchFamily="2" charset="0"/>
              </a:rPr>
              <a:t>’ and ‘air’.</a:t>
            </a:r>
          </a:p>
          <a:p>
            <a:r>
              <a:rPr lang="en-GB" sz="2000" dirty="0">
                <a:latin typeface="SassoonCRInfant" panose="02010503020300020003" pitchFamily="2" charset="0"/>
              </a:rPr>
              <a:t> </a:t>
            </a:r>
          </a:p>
          <a:p>
            <a:r>
              <a:rPr lang="en-US" sz="2000" b="1" dirty="0">
                <a:solidFill>
                  <a:srgbClr val="0070C0"/>
                </a:solidFill>
                <a:latin typeface="SassoonCRInfant" panose="02010503020300020003" pitchFamily="2" charset="0"/>
              </a:rPr>
              <a:t>Graphemes</a:t>
            </a:r>
            <a:endParaRPr lang="en-GB" sz="2000" b="1" dirty="0">
              <a:solidFill>
                <a:srgbClr val="0070C0"/>
              </a:solidFill>
              <a:latin typeface="SassoonCRInfant" panose="02010503020300020003" pitchFamily="2" charset="0"/>
            </a:endParaRPr>
          </a:p>
          <a:p>
            <a:r>
              <a:rPr lang="en-US" sz="2000" dirty="0">
                <a:latin typeface="SassoonCRInfant" panose="02010503020300020003" pitchFamily="2" charset="0"/>
              </a:rPr>
              <a:t>A grapheme is </a:t>
            </a:r>
            <a:r>
              <a:rPr lang="en-GB" sz="2000" dirty="0">
                <a:latin typeface="SassoonCRInfant" panose="02010503020300020003" pitchFamily="2" charset="0"/>
              </a:rPr>
              <a:t>the </a:t>
            </a:r>
            <a:r>
              <a:rPr lang="en-GB" sz="2000" b="1" dirty="0">
                <a:latin typeface="SassoonCRInfant" panose="02010503020300020003" pitchFamily="2" charset="0"/>
              </a:rPr>
              <a:t>written form </a:t>
            </a:r>
            <a:r>
              <a:rPr lang="en-GB" sz="2000" dirty="0">
                <a:latin typeface="SassoonCRInfant" panose="02010503020300020003" pitchFamily="2" charset="0"/>
              </a:rPr>
              <a:t>of the phoneme (sound).</a:t>
            </a:r>
          </a:p>
          <a:p>
            <a:endParaRPr lang="en-US" sz="2000" dirty="0">
              <a:latin typeface="SassoonCRInfant" panose="02010503020300020003" pitchFamily="2" charset="0"/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SassoonCRInfant" panose="02010503020300020003" pitchFamily="2" charset="0"/>
              </a:rPr>
              <a:t>Segmenting</a:t>
            </a:r>
          </a:p>
          <a:p>
            <a:r>
              <a:rPr lang="en-US" sz="2000" dirty="0">
                <a:latin typeface="SassoonCRInfant" panose="02010503020300020003" pitchFamily="2" charset="0"/>
              </a:rPr>
              <a:t>Breaking a word into its individual sounds, for example ‘f-r-o-g’.</a:t>
            </a:r>
            <a:endParaRPr lang="en-GB" sz="2000" dirty="0">
              <a:latin typeface="SassoonCRInfant" panose="02010503020300020003" pitchFamily="2" charset="0"/>
            </a:endParaRPr>
          </a:p>
          <a:p>
            <a:endParaRPr lang="en-GB" sz="2000" dirty="0">
              <a:latin typeface="SassoonCRInfant" panose="02010503020300020003" pitchFamily="2" charset="0"/>
            </a:endParaRPr>
          </a:p>
          <a:p>
            <a:r>
              <a:rPr lang="en-US" sz="2000" b="1" dirty="0">
                <a:solidFill>
                  <a:srgbClr val="7030A0"/>
                </a:solidFill>
                <a:latin typeface="SassoonCRInfant" panose="02010503020300020003" pitchFamily="2" charset="0"/>
              </a:rPr>
              <a:t>Blending</a:t>
            </a:r>
            <a:r>
              <a:rPr lang="en-US" sz="2000" dirty="0">
                <a:latin typeface="SassoonCRInfant" panose="02010503020300020003" pitchFamily="2" charset="0"/>
              </a:rPr>
              <a:t> </a:t>
            </a:r>
            <a:endParaRPr lang="en-GB" sz="2000" dirty="0">
              <a:latin typeface="SassoonCRInfant" panose="02010503020300020003" pitchFamily="2" charset="0"/>
            </a:endParaRPr>
          </a:p>
          <a:p>
            <a:r>
              <a:rPr lang="en-GB" dirty="0">
                <a:latin typeface="SassoonCRInfant" panose="02010503020300020003" pitchFamily="2" charset="0"/>
              </a:rPr>
              <a:t>Putting the sounds back together again for reading. ‘f-r-o-g…frog’.</a:t>
            </a:r>
            <a:endParaRPr lang="en-GB" dirty="0"/>
          </a:p>
          <a:p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88640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Terminology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SassoonCRInfant" panose="02010503020300020003" pitchFamily="2" charset="0"/>
              </a:rPr>
              <a:t>Terminology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496944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700" b="1" dirty="0">
                <a:solidFill>
                  <a:srgbClr val="00B050"/>
                </a:solidFill>
                <a:latin typeface="SassoonCRInfant" panose="02010503020300020003" pitchFamily="2" charset="0"/>
              </a:rPr>
              <a:t>Digraph</a:t>
            </a:r>
            <a:endParaRPr lang="en-GB" sz="1700" dirty="0">
              <a:solidFill>
                <a:srgbClr val="00B05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1700" dirty="0">
                <a:latin typeface="SassoonCRInfant" panose="02010503020300020003" pitchFamily="2" charset="0"/>
              </a:rPr>
              <a:t>This is when </a:t>
            </a:r>
            <a:r>
              <a:rPr lang="en-GB" sz="1700" b="1" dirty="0">
                <a:latin typeface="SassoonCRInfant" panose="02010503020300020003" pitchFamily="2" charset="0"/>
              </a:rPr>
              <a:t>two</a:t>
            </a:r>
            <a:r>
              <a:rPr lang="en-GB" sz="1700" dirty="0">
                <a:latin typeface="SassoonCRInfant" panose="02010503020300020003" pitchFamily="2" charset="0"/>
              </a:rPr>
              <a:t> letters come together to make a phoneme- </a:t>
            </a:r>
            <a:r>
              <a:rPr lang="en-GB" sz="1700" b="1" dirty="0">
                <a:latin typeface="SassoonCRInfant" panose="02010503020300020003" pitchFamily="2" charset="0"/>
              </a:rPr>
              <a:t>‘</a:t>
            </a:r>
            <a:r>
              <a:rPr lang="en-GB" sz="1700" b="1" dirty="0" err="1">
                <a:latin typeface="SassoonCRInfant" panose="02010503020300020003" pitchFamily="2" charset="0"/>
              </a:rPr>
              <a:t>ck</a:t>
            </a:r>
            <a:r>
              <a:rPr lang="en-GB" sz="1700" b="1" dirty="0">
                <a:latin typeface="SassoonCRInfant" panose="02010503020300020003" pitchFamily="2" charset="0"/>
              </a:rPr>
              <a:t>’, ‘ll’, ‘</a:t>
            </a:r>
            <a:r>
              <a:rPr lang="en-GB" sz="1700" b="1" dirty="0" err="1">
                <a:latin typeface="SassoonCRInfant" panose="02010503020300020003" pitchFamily="2" charset="0"/>
              </a:rPr>
              <a:t>ai</a:t>
            </a:r>
            <a:r>
              <a:rPr lang="en-GB" sz="1700" b="1" dirty="0">
                <a:latin typeface="SassoonCRInfant" panose="02010503020300020003" pitchFamily="2" charset="0"/>
              </a:rPr>
              <a:t>’.</a:t>
            </a:r>
            <a:r>
              <a:rPr lang="en-GB" sz="1700" dirty="0">
                <a:latin typeface="SassoonCRInfant" panose="02010503020300020003" pitchFamily="2" charset="0"/>
              </a:rPr>
              <a:t/>
            </a:r>
            <a:br>
              <a:rPr lang="en-GB" sz="1700" dirty="0">
                <a:latin typeface="SassoonCRInfant" panose="02010503020300020003" pitchFamily="2" charset="0"/>
              </a:rPr>
            </a:br>
            <a:r>
              <a:rPr lang="en-GB" sz="1700" dirty="0">
                <a:latin typeface="SassoonCRInfant" panose="02010503020300020003" pitchFamily="2" charset="0"/>
              </a:rPr>
              <a:t>There are consonant digraphs- </a:t>
            </a:r>
            <a:r>
              <a:rPr lang="en-GB" sz="1700" b="1" dirty="0">
                <a:latin typeface="SassoonCRInfant" panose="02010503020300020003" pitchFamily="2" charset="0"/>
              </a:rPr>
              <a:t>‘</a:t>
            </a:r>
            <a:r>
              <a:rPr lang="en-GB" sz="1700" b="1" dirty="0" err="1">
                <a:latin typeface="SassoonCRInfant" panose="02010503020300020003" pitchFamily="2" charset="0"/>
              </a:rPr>
              <a:t>sh</a:t>
            </a:r>
            <a:r>
              <a:rPr lang="en-GB" sz="1700" b="1" dirty="0">
                <a:latin typeface="SassoonCRInfant" panose="02010503020300020003" pitchFamily="2" charset="0"/>
              </a:rPr>
              <a:t>’, ‘</a:t>
            </a:r>
            <a:r>
              <a:rPr lang="en-GB" sz="1700" b="1" dirty="0" err="1">
                <a:latin typeface="SassoonCRInfant" panose="02010503020300020003" pitchFamily="2" charset="0"/>
              </a:rPr>
              <a:t>th</a:t>
            </a:r>
            <a:r>
              <a:rPr lang="en-GB" sz="1700" b="1" dirty="0">
                <a:latin typeface="SassoonCRInfant" panose="02010503020300020003" pitchFamily="2" charset="0"/>
              </a:rPr>
              <a:t>’.</a:t>
            </a:r>
            <a:r>
              <a:rPr lang="en-GB" sz="1700" dirty="0">
                <a:latin typeface="SassoonCRInfant" panose="02010503020300020003" pitchFamily="2" charset="0"/>
              </a:rPr>
              <a:t/>
            </a:r>
            <a:br>
              <a:rPr lang="en-GB" sz="1700" dirty="0">
                <a:latin typeface="SassoonCRInfant" panose="02010503020300020003" pitchFamily="2" charset="0"/>
              </a:rPr>
            </a:br>
            <a:r>
              <a:rPr lang="en-GB" sz="1700" dirty="0">
                <a:latin typeface="SassoonCRInfant" panose="02010503020300020003" pitchFamily="2" charset="0"/>
              </a:rPr>
              <a:t>There are vowel digraphs- </a:t>
            </a:r>
            <a:r>
              <a:rPr lang="en-GB" sz="1700" b="1" dirty="0">
                <a:latin typeface="SassoonCRInfant" panose="02010503020300020003" pitchFamily="2" charset="0"/>
              </a:rPr>
              <a:t>‘</a:t>
            </a:r>
            <a:r>
              <a:rPr lang="en-GB" sz="1700" b="1" dirty="0" err="1">
                <a:latin typeface="SassoonCRInfant" panose="02010503020300020003" pitchFamily="2" charset="0"/>
              </a:rPr>
              <a:t>ai</a:t>
            </a:r>
            <a:r>
              <a:rPr lang="en-GB" sz="1700" b="1" dirty="0">
                <a:latin typeface="SassoonCRInfant" panose="02010503020300020003" pitchFamily="2" charset="0"/>
              </a:rPr>
              <a:t>’ ‘</a:t>
            </a:r>
            <a:r>
              <a:rPr lang="en-GB" sz="1700" b="1" dirty="0" err="1">
                <a:latin typeface="SassoonCRInfant" panose="02010503020300020003" pitchFamily="2" charset="0"/>
              </a:rPr>
              <a:t>ee</a:t>
            </a:r>
            <a:r>
              <a:rPr lang="en-GB" sz="1700" b="1" dirty="0">
                <a:latin typeface="SassoonCRInfant" panose="02010503020300020003" pitchFamily="2" charset="0"/>
              </a:rPr>
              <a:t>’.</a:t>
            </a:r>
          </a:p>
          <a:p>
            <a:pPr marL="0" indent="0">
              <a:buNone/>
            </a:pPr>
            <a:endParaRPr lang="en-GB" sz="1700" b="1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1700" b="1" dirty="0" err="1">
                <a:solidFill>
                  <a:srgbClr val="00B0F0"/>
                </a:solidFill>
                <a:latin typeface="SassoonCRInfant" panose="02010503020300020003" pitchFamily="2" charset="0"/>
              </a:rPr>
              <a:t>Trigraph</a:t>
            </a:r>
            <a:endParaRPr lang="en-GB" sz="1700" dirty="0">
              <a:solidFill>
                <a:srgbClr val="00B0F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1700" dirty="0">
                <a:latin typeface="SassoonCRInfant" panose="02010503020300020003" pitchFamily="2" charset="0"/>
              </a:rPr>
              <a:t>This is when </a:t>
            </a:r>
            <a:r>
              <a:rPr lang="en-GB" sz="1700" b="1" dirty="0">
                <a:latin typeface="SassoonCRInfant" panose="02010503020300020003" pitchFamily="2" charset="0"/>
              </a:rPr>
              <a:t>three</a:t>
            </a:r>
            <a:r>
              <a:rPr lang="en-GB" sz="1700" dirty="0">
                <a:latin typeface="SassoonCRInfant" panose="02010503020300020003" pitchFamily="2" charset="0"/>
              </a:rPr>
              <a:t> letters come together to make one phoneme, for example ‘</a:t>
            </a:r>
            <a:r>
              <a:rPr lang="en-GB" sz="1700" dirty="0" err="1">
                <a:latin typeface="SassoonCRInfant" panose="02010503020300020003" pitchFamily="2" charset="0"/>
              </a:rPr>
              <a:t>igh</a:t>
            </a:r>
            <a:r>
              <a:rPr lang="en-GB" sz="1700" dirty="0">
                <a:latin typeface="SassoonCRInfant" panose="02010503020300020003" pitchFamily="2" charset="0"/>
              </a:rPr>
              <a:t>’.</a:t>
            </a:r>
          </a:p>
          <a:p>
            <a:pPr marL="0" indent="0">
              <a:buNone/>
            </a:pPr>
            <a:r>
              <a:rPr lang="en-GB" sz="1700" dirty="0">
                <a:latin typeface="SassoonCRInfant" panose="02010503020300020003" pitchFamily="2" charset="0"/>
              </a:rPr>
              <a:t> </a:t>
            </a:r>
          </a:p>
          <a:p>
            <a:pPr marL="0" indent="0">
              <a:buNone/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  <a:latin typeface="SassoonCRInfant" panose="02010503020300020003" pitchFamily="2" charset="0"/>
              </a:rPr>
              <a:t>Split digraph</a:t>
            </a:r>
            <a:endParaRPr lang="en-GB" sz="1700" dirty="0">
              <a:solidFill>
                <a:schemeClr val="accent1">
                  <a:lumMod val="75000"/>
                </a:schemeClr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1700" dirty="0">
                <a:latin typeface="SassoonCRInfant" panose="02010503020300020003" pitchFamily="2" charset="0"/>
              </a:rPr>
              <a:t>A digraph in which the two letters are not adjacent – e.g. m</a:t>
            </a:r>
            <a:r>
              <a:rPr lang="en-GB" sz="1700" b="1" dirty="0">
                <a:latin typeface="SassoonCRInfant" panose="02010503020300020003" pitchFamily="2" charset="0"/>
              </a:rPr>
              <a:t>a</a:t>
            </a:r>
            <a:r>
              <a:rPr lang="en-GB" sz="1700" dirty="0">
                <a:latin typeface="SassoonCRInfant" panose="02010503020300020003" pitchFamily="2" charset="0"/>
              </a:rPr>
              <a:t>k</a:t>
            </a:r>
            <a:r>
              <a:rPr lang="en-GB" sz="1700" b="1" dirty="0">
                <a:latin typeface="SassoonCRInfant" panose="02010503020300020003" pitchFamily="2" charset="0"/>
              </a:rPr>
              <a:t>e </a:t>
            </a:r>
            <a:endParaRPr lang="en-GB" sz="17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1700" dirty="0">
                <a:latin typeface="SassoonCRInfant" panose="02010503020300020003" pitchFamily="2" charset="0"/>
              </a:rPr>
              <a:t> </a:t>
            </a:r>
          </a:p>
          <a:p>
            <a:pPr marL="0" indent="0">
              <a:buNone/>
            </a:pPr>
            <a:r>
              <a:rPr lang="en-GB" sz="1700" b="1" dirty="0">
                <a:solidFill>
                  <a:srgbClr val="7030A0"/>
                </a:solidFill>
                <a:latin typeface="SassoonCRInfant" panose="02010503020300020003" pitchFamily="2" charset="0"/>
              </a:rPr>
              <a:t>Abbreviations</a:t>
            </a:r>
          </a:p>
          <a:p>
            <a:pPr marL="0" indent="0">
              <a:buNone/>
            </a:pPr>
            <a:r>
              <a:rPr lang="en-US" sz="1700" dirty="0">
                <a:latin typeface="SassoonCRInfant" panose="02010503020300020003" pitchFamily="2" charset="0"/>
              </a:rPr>
              <a:t>VC words – Words made up of a vowel and a consonant, e.g. </a:t>
            </a:r>
            <a:r>
              <a:rPr lang="en-US" sz="1700" b="1" dirty="0">
                <a:latin typeface="SassoonCRInfant" panose="02010503020300020003" pitchFamily="2" charset="0"/>
              </a:rPr>
              <a:t>‘am’.</a:t>
            </a:r>
          </a:p>
          <a:p>
            <a:pPr marL="0" indent="0">
              <a:buNone/>
            </a:pPr>
            <a:r>
              <a:rPr lang="en-US" sz="1700" dirty="0">
                <a:latin typeface="SassoonCRInfant" panose="02010503020300020003" pitchFamily="2" charset="0"/>
              </a:rPr>
              <a:t>CVC – Words made up of a Consonant, Vowel, Consonant, e.g. ‘</a:t>
            </a:r>
            <a:r>
              <a:rPr lang="en-US" sz="1700" b="1" dirty="0">
                <a:latin typeface="SassoonCRInfant" panose="02010503020300020003" pitchFamily="2" charset="0"/>
              </a:rPr>
              <a:t>Sam’</a:t>
            </a:r>
            <a:r>
              <a:rPr lang="en-US" sz="1700" dirty="0">
                <a:latin typeface="SassoonCRInfant" panose="02010503020300020003" pitchFamily="2" charset="0"/>
              </a:rPr>
              <a:t> or ‘</a:t>
            </a:r>
            <a:r>
              <a:rPr lang="en-US" sz="1700" b="1" dirty="0">
                <a:latin typeface="SassoonCRInfant" panose="02010503020300020003" pitchFamily="2" charset="0"/>
              </a:rPr>
              <a:t>ship’</a:t>
            </a:r>
            <a:r>
              <a:rPr lang="en-US" sz="1700" dirty="0">
                <a:latin typeface="SassoonCRInfant" panose="02010503020300020003" pitchFamily="2" charset="0"/>
              </a:rPr>
              <a:t>.</a:t>
            </a:r>
          </a:p>
          <a:p>
            <a:pPr marL="0" indent="0">
              <a:buNone/>
            </a:pPr>
            <a:r>
              <a:rPr lang="en-US" sz="1700" dirty="0">
                <a:latin typeface="SassoonCRInfant" panose="02010503020300020003" pitchFamily="2" charset="0"/>
              </a:rPr>
              <a:t>CCVC –Words made up of Consonant, Consonant, Vowel, Consonant, e.g. </a:t>
            </a:r>
            <a:r>
              <a:rPr lang="en-US" sz="1700" b="1" dirty="0">
                <a:latin typeface="SassoonCRInfant" panose="02010503020300020003" pitchFamily="2" charset="0"/>
              </a:rPr>
              <a:t>‘bleach’ </a:t>
            </a:r>
            <a:r>
              <a:rPr lang="en-US" sz="1700" dirty="0">
                <a:latin typeface="SassoonCRInfant" panose="02010503020300020003" pitchFamily="2" charset="0"/>
              </a:rPr>
              <a:t>and ‘</a:t>
            </a:r>
            <a:r>
              <a:rPr lang="en-US" sz="1700" b="1" dirty="0">
                <a:latin typeface="SassoonCRInfant" panose="02010503020300020003" pitchFamily="2" charset="0"/>
              </a:rPr>
              <a:t>trip’.</a:t>
            </a:r>
            <a:endParaRPr lang="en-GB" sz="1700" b="1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08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SassoonCRInfant" panose="02010503020300020003" pitchFamily="2" charset="0"/>
              </a:rPr>
              <a:t>Terminology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srgbClr val="00B050"/>
                </a:solidFill>
                <a:latin typeface="SassoonCRInfant" panose="02010503020300020003" pitchFamily="2" charset="0"/>
              </a:rPr>
              <a:t>Decodable words</a:t>
            </a:r>
            <a:br>
              <a:rPr lang="en-GB" sz="2000" b="1" dirty="0">
                <a:solidFill>
                  <a:srgbClr val="00B050"/>
                </a:solidFill>
                <a:latin typeface="SassoonCRInfant" panose="02010503020300020003" pitchFamily="2" charset="0"/>
              </a:rPr>
            </a:br>
            <a:r>
              <a:rPr lang="en-GB" sz="2000" dirty="0">
                <a:latin typeface="SassoonCRInfant" panose="02010503020300020003" pitchFamily="2" charset="0"/>
              </a:rPr>
              <a:t>These are words that you can ‘sound out’.</a:t>
            </a:r>
          </a:p>
          <a:p>
            <a:pPr marL="0" indent="0">
              <a:buNone/>
            </a:pPr>
            <a:endParaRPr lang="en-GB" sz="2000" dirty="0">
              <a:solidFill>
                <a:srgbClr val="00B05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00B0F0"/>
                </a:solidFill>
                <a:latin typeface="SassoonCRInfant" panose="02010503020300020003" pitchFamily="2" charset="0"/>
              </a:rPr>
              <a:t>Tricky words/ Sight words</a:t>
            </a:r>
            <a:br>
              <a:rPr lang="en-GB" sz="2000" b="1" dirty="0">
                <a:solidFill>
                  <a:srgbClr val="00B0F0"/>
                </a:solidFill>
                <a:latin typeface="SassoonCRInfant" panose="02010503020300020003" pitchFamily="2" charset="0"/>
              </a:rPr>
            </a:br>
            <a:r>
              <a:rPr lang="en-GB" sz="2000" dirty="0">
                <a:latin typeface="SassoonCRInfant" panose="02010503020300020003" pitchFamily="2" charset="0"/>
              </a:rPr>
              <a:t>These are words that are not decodable. Children need to learn these by sight. Each phase has a set of tricky words. </a:t>
            </a:r>
          </a:p>
          <a:p>
            <a:pPr marL="0" indent="0">
              <a:buNone/>
            </a:pPr>
            <a:endParaRPr lang="en-GB" sz="2000" dirty="0">
              <a:solidFill>
                <a:srgbClr val="00B0F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SassoonCRInfant" panose="02010503020300020003" pitchFamily="2" charset="0"/>
              </a:rPr>
              <a:t>High Frequency words</a:t>
            </a:r>
            <a:b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SassoonCRInfant" panose="02010503020300020003" pitchFamily="2" charset="0"/>
              </a:rPr>
            </a:br>
            <a:r>
              <a:rPr lang="en-GB" sz="2000" dirty="0">
                <a:latin typeface="SassoonCRInfant" panose="02010503020300020003" pitchFamily="2" charset="0"/>
              </a:rPr>
              <a:t>These are words that occur often in books. </a:t>
            </a:r>
            <a:endParaRPr lang="en-GB" sz="2000" dirty="0">
              <a:solidFill>
                <a:schemeClr val="accent1">
                  <a:lumMod val="75000"/>
                </a:schemeClr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B0F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B05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0B050"/>
              </a:solidFill>
              <a:latin typeface="SassoonCRInfant" panose="02010503020300020003" pitchFamily="2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302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192" y="26064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GB" sz="4000" dirty="0">
                <a:latin typeface="SassoonCRInfant" panose="02010503020300020003" pitchFamily="2" charset="0"/>
              </a:rPr>
              <a:t>What does a Phonics lesson look like?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1772816"/>
          <a:ext cx="8064896" cy="4248472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8345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Revisit/review</a:t>
                      </a:r>
                      <a:endParaRPr lang="en-GB" sz="2800" dirty="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Flashcards to practice phonemes learnt so far.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85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b="1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Teach </a:t>
                      </a:r>
                      <a:endParaRPr lang="en-GB" sz="280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Teach new phoneme ‘j’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669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b="1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Practice </a:t>
                      </a:r>
                      <a:endParaRPr lang="en-GB" sz="280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Buried treasure 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Jam, jig, jog,</a:t>
                      </a:r>
                      <a:r>
                        <a:rPr lang="en-GB" sz="2800" baseline="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800" baseline="0" dirty="0" err="1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jid</a:t>
                      </a:r>
                      <a:r>
                        <a:rPr lang="en-GB" sz="2800" baseline="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GB" sz="2800" baseline="0" dirty="0" err="1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jeb</a:t>
                      </a:r>
                      <a:r>
                        <a:rPr lang="en-GB" sz="2800" baseline="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, jazz</a:t>
                      </a:r>
                      <a:endParaRPr lang="en-GB" sz="2800" dirty="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349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Apply </a:t>
                      </a:r>
                      <a:endParaRPr lang="en-GB" sz="2800" dirty="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Read captions: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The jam is red.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I have</a:t>
                      </a:r>
                      <a:r>
                        <a:rPr lang="en-GB" sz="2800" baseline="0" dirty="0">
                          <a:latin typeface="SassoonCRInfant" panose="02010503020300020003" pitchFamily="2" charset="0"/>
                          <a:ea typeface="Calibri"/>
                          <a:cs typeface="Times New Roman"/>
                        </a:rPr>
                        <a:t> a job. </a:t>
                      </a:r>
                      <a:endParaRPr lang="en-GB" sz="2800" dirty="0">
                        <a:latin typeface="SassoonCRInfant" panose="02010503020300020003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8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dirty="0">
                <a:latin typeface="SassoonCRInfant" panose="02010503020300020003" pitchFamily="2" charset="0"/>
              </a:rPr>
              <a:t>Phase 1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There are 7 aspects with 3 strands.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A1 – Environmental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A2 – Instrumental sounds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A3 – Body Percussion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A4 – Rhythm and rhyme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A5 – Alliteration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A6 – Voice sounds</a:t>
            </a:r>
          </a:p>
          <a:p>
            <a:pPr>
              <a:lnSpc>
                <a:spcPct val="150000"/>
              </a:lnSpc>
            </a:pPr>
            <a:r>
              <a:rPr lang="en-GB" sz="3500" dirty="0">
                <a:latin typeface="SassoonCRInfant" panose="02010503020300020003" pitchFamily="2" charset="0"/>
              </a:rPr>
              <a:t>A7 – Oral blending and segmenting.</a:t>
            </a:r>
          </a:p>
          <a:p>
            <a:pPr lvl="1"/>
            <a:endParaRPr lang="en-GB" dirty="0"/>
          </a:p>
        </p:txBody>
      </p:sp>
      <p:sp>
        <p:nvSpPr>
          <p:cNvPr id="2" name="Rounded Rectangle 1"/>
          <p:cNvSpPr/>
          <p:nvPr/>
        </p:nvSpPr>
        <p:spPr>
          <a:xfrm>
            <a:off x="6012160" y="692696"/>
            <a:ext cx="2952328" cy="4392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372200" y="980728"/>
            <a:ext cx="2160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SassoonCRInfant" panose="02010503020300020003" pitchFamily="2" charset="0"/>
              </a:rPr>
              <a:t>Lots of this will have been covered in Nursery. </a:t>
            </a:r>
          </a:p>
          <a:p>
            <a:r>
              <a:rPr lang="en-GB" sz="2000" dirty="0">
                <a:latin typeface="SassoonCRInfant" panose="02010503020300020003" pitchFamily="2" charset="0"/>
              </a:rPr>
              <a:t>We continue it throughout Reception, alongside teaching and learning of phase 2 and phase 3, as there are some really important aspects.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1425</TotalTime>
  <Words>1550</Words>
  <Application>Microsoft Office PowerPoint</Application>
  <PresentationFormat>On-screen Show (4:3)</PresentationFormat>
  <Paragraphs>312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Century Schoolbook</vt:lpstr>
      <vt:lpstr>Comic Sans MS</vt:lpstr>
      <vt:lpstr>SassoonCRInfant</vt:lpstr>
      <vt:lpstr>Times New Roman</vt:lpstr>
      <vt:lpstr>Tuffy-TTF</vt:lpstr>
      <vt:lpstr>Wingdings</vt:lpstr>
      <vt:lpstr>Wingdings 2</vt:lpstr>
      <vt:lpstr>Oriel</vt:lpstr>
      <vt:lpstr>PowerPoint Presentation</vt:lpstr>
      <vt:lpstr> What is Phonics?</vt:lpstr>
      <vt:lpstr>PowerPoint Presentation</vt:lpstr>
      <vt:lpstr>PowerPoint Presentation</vt:lpstr>
      <vt:lpstr>Terminology</vt:lpstr>
      <vt:lpstr>Terminology</vt:lpstr>
      <vt:lpstr>Terminology</vt:lpstr>
      <vt:lpstr>What does a Phonics lesson look like?</vt:lpstr>
      <vt:lpstr>Phase 1</vt:lpstr>
      <vt:lpstr>Ways that you can help at home with phase 1.</vt:lpstr>
      <vt:lpstr>Phase 2</vt:lpstr>
      <vt:lpstr>Phase 2</vt:lpstr>
      <vt:lpstr>Some phase 2 decodable words</vt:lpstr>
      <vt:lpstr>Some phase 2 decodable words</vt:lpstr>
      <vt:lpstr>Some phase 2 decodable words</vt:lpstr>
      <vt:lpstr>Phase 2- tricky words</vt:lpstr>
      <vt:lpstr>Phase 3</vt:lpstr>
      <vt:lpstr>Some phase 3 decodable words</vt:lpstr>
      <vt:lpstr>Some phase 2 decodable words</vt:lpstr>
      <vt:lpstr>Some phase 3 decodable words</vt:lpstr>
      <vt:lpstr>Some phase 3 decodable words</vt:lpstr>
      <vt:lpstr>Phase 3- tricky words</vt:lpstr>
      <vt:lpstr>Phase 4</vt:lpstr>
      <vt:lpstr>Phase 4- tricky words</vt:lpstr>
      <vt:lpstr>Phase 5</vt:lpstr>
      <vt:lpstr>Phase 5</vt:lpstr>
      <vt:lpstr>Phase 5- tricky words</vt:lpstr>
      <vt:lpstr>Phonics screening </vt:lpstr>
      <vt:lpstr>Examples of these can be found…</vt:lpstr>
      <vt:lpstr>Year 2 Spelling</vt:lpstr>
      <vt:lpstr>Reading </vt:lpstr>
      <vt:lpstr>Resources and useful websites</vt:lpstr>
      <vt:lpstr>Ways that you can help at home.</vt:lpstr>
      <vt:lpstr>Ways that you can help at home</vt:lpstr>
      <vt:lpstr>Phonics activities at home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</dc:creator>
  <cp:lastModifiedBy>Megan Jepson</cp:lastModifiedBy>
  <cp:revision>56</cp:revision>
  <dcterms:created xsi:type="dcterms:W3CDTF">2013-03-24T18:14:49Z</dcterms:created>
  <dcterms:modified xsi:type="dcterms:W3CDTF">2024-09-24T16:10:32Z</dcterms:modified>
</cp:coreProperties>
</file>