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58" r:id="rId5"/>
    <p:sldId id="262" r:id="rId6"/>
    <p:sldId id="268" r:id="rId7"/>
    <p:sldId id="261" r:id="rId8"/>
    <p:sldId id="270" r:id="rId9"/>
    <p:sldId id="269" r:id="rId10"/>
    <p:sldId id="267" r:id="rId11"/>
    <p:sldId id="272" r:id="rId12"/>
    <p:sldId id="273" r:id="rId13"/>
    <p:sldId id="265" r:id="rId14"/>
    <p:sldId id="263" r:id="rId15"/>
    <p:sldId id="264" r:id="rId16"/>
    <p:sldId id="271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B50AD-AF5B-56FC-6D45-D700F7B70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31CAFB-E49E-65A9-DFFB-2A5FE6782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4BF89-C744-4CEA-F234-348F53EFE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7F00-B30A-4A10-BC60-BF4539FD8621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EA611-F266-BA0D-BDCB-97D0CDAD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E3090-084F-2BC1-BBED-6B478DB0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24E9-1A01-460A-965E-C3E9ACABF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58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7A824-F7AD-5F3A-63F7-AB97F53C5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0A3665-2972-CE35-6BE6-5A3EFBD64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AC310-0584-37F5-EDB9-FD091D17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7F00-B30A-4A10-BC60-BF4539FD8621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CFC21-91FD-D68A-B681-2A08BAC37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96655-879C-4381-F4E3-E9627258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24E9-1A01-460A-965E-C3E9ACABF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53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42E412-1EAE-A1E0-AA64-67BCFCC14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2316B4-ABF0-0388-0828-3FEA49BDE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6F9E5-99BA-E2C2-DC03-6582CE8A1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7F00-B30A-4A10-BC60-BF4539FD8621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0F40E-B132-4A92-B273-BF72CB35E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D28E4-6D5E-5E46-6A84-5B41E0004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24E9-1A01-460A-965E-C3E9ACABF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71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5F6E5-B25A-8733-694C-E3082E762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85691-1F37-70C0-E416-A15163DCF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AE808-DE8D-CA98-8568-3EC9CF1BD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7F00-B30A-4A10-BC60-BF4539FD8621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93056-C01B-A351-01BC-691C5776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5B961-C7B2-C75C-F02D-A028AB17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24E9-1A01-460A-965E-C3E9ACABF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76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F2F0-2AD7-BDF9-87E5-4C1250182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52F6E-8ABE-74EB-F3EA-6818499F3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A3A9E-238D-CD58-88BE-3680994AB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7F00-B30A-4A10-BC60-BF4539FD8621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C586C-2550-3535-56D6-61DB61F92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57556-6786-CA89-5C4E-BE99B294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24E9-1A01-460A-965E-C3E9ACABF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73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0B8A4-89AA-9E02-06D5-7F8931A86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46BA8-CAE7-C4D4-40C6-7BFD94DFC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A93D8-A33C-BFF4-B967-7B9C40F89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7A345-DEDC-8D12-95A8-44F65145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7F00-B30A-4A10-BC60-BF4539FD8621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128E0-F1ED-D6A1-7D25-0ED631127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ACD05-0691-2AE1-2D86-9C1B21B1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24E9-1A01-460A-965E-C3E9ACABF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8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2D53B-0B6A-11E6-BB18-F076CC32F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5643D-C2F0-9A8B-C4F7-2C3B2758A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8EA23-6F5F-BCA4-4466-9A6922237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567D5B-17A2-A777-815B-3E94A59314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F776C7-5189-F684-9340-F12CE29C47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D79239-F63E-F488-E6BB-CB7BD75F2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7F00-B30A-4A10-BC60-BF4539FD8621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55E860-6A84-6FCB-41D3-2B8B5943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858AB9-EAC0-795B-0594-BAD37532A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24E9-1A01-460A-965E-C3E9ACABF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45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41A0E-2A17-79A2-5428-169896031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46247E-8A4C-CC2D-460E-D5EFE56E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7F00-B30A-4A10-BC60-BF4539FD8621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2311C-C8E0-4D6A-4C8B-1595FF29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870AC-ABF6-AF81-00CF-8BED574A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24E9-1A01-460A-965E-C3E9ACABF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13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B139C2-20D8-EB68-625A-977FB963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7F00-B30A-4A10-BC60-BF4539FD8621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808872-4C3D-15D8-AB53-36D31C348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6EFBE-A97B-4EDD-96A8-4C83519A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24E9-1A01-460A-965E-C3E9ACABF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43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C5F8-C15D-9219-03E4-D0D27DEEF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6990C-A2F1-55C1-9B26-4DD9EF09B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23889-1272-D366-3799-DA48EDC38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D4C35-041C-D72A-7E01-5E5D195C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7F00-B30A-4A10-BC60-BF4539FD8621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86009-1886-53B4-C1B8-6E55DDEA6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31B82-0025-DF73-E3A3-1930EEC5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24E9-1A01-460A-965E-C3E9ACABF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97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49EC-EED8-F9BE-A15E-81B843D2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569695-83B7-F402-48DF-0A65CA9F03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D70FF-A6FD-8945-3A4D-DF1735D0B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21CDB-9EEB-CBD8-A7A0-FB8200865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7F00-B30A-4A10-BC60-BF4539FD8621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1306A-1544-5DBE-CE5E-A28F39BCA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18B15-B2FE-E54A-D4C1-7BE74E0B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24E9-1A01-460A-965E-C3E9ACABF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08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4AF6E6-B090-9CB5-DD74-B79E3A80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97B40-D355-4546-552B-FBD8898C4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A23B5-E139-3AAA-2A13-5603BD0051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F00-B30A-4A10-BC60-BF4539FD8621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3C904-F2DE-2B1C-111E-742E7E472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CB292-9E7F-A02C-8430-ED7000229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A24E9-1A01-460A-965E-C3E9ACABF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43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DBDC90C9-7375-4965-AA1E-65EF25525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Arc 1041">
            <a:extLst>
              <a:ext uri="{FF2B5EF4-FFF2-40B4-BE49-F238E27FC236}">
                <a16:creationId xmlns:a16="http://schemas.microsoft.com/office/drawing/2014/main" id="{129A6924-D08B-45DD-8219-D130D09C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90427" y="683791"/>
            <a:ext cx="2987899" cy="2987899"/>
          </a:xfrm>
          <a:prstGeom prst="arc">
            <a:avLst>
              <a:gd name="adj1" fmla="val 16200000"/>
              <a:gd name="adj2" fmla="val 2120553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82632-9C08-4927-EF55-EDE1BE86D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418" y="643467"/>
            <a:ext cx="4635114" cy="28664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Curriculum Evening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C43ED-9352-CAC5-CC21-91119C0AB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3418" y="3671690"/>
            <a:ext cx="4635114" cy="25326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en-US" sz="5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5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Year 4 </a:t>
            </a:r>
          </a:p>
        </p:txBody>
      </p:sp>
      <p:pic>
        <p:nvPicPr>
          <p:cNvPr id="4" name="Picture 3" descr="logo[1]">
            <a:extLst>
              <a:ext uri="{FF2B5EF4-FFF2-40B4-BE49-F238E27FC236}">
                <a16:creationId xmlns:a16="http://schemas.microsoft.com/office/drawing/2014/main" id="{204B85D1-AB09-682C-0BD3-0D1161B76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0580" y="216481"/>
            <a:ext cx="2280210" cy="2637352"/>
          </a:xfrm>
          <a:custGeom>
            <a:avLst/>
            <a:gdLst/>
            <a:ahLst/>
            <a:cxnLst/>
            <a:rect l="l" t="t" r="r" b="b"/>
            <a:pathLst>
              <a:path w="4048125" h="4048125">
                <a:moveTo>
                  <a:pt x="65094" y="0"/>
                </a:moveTo>
                <a:lnTo>
                  <a:pt x="3983031" y="0"/>
                </a:lnTo>
                <a:cubicBezTo>
                  <a:pt x="4018981" y="0"/>
                  <a:pt x="4048125" y="29144"/>
                  <a:pt x="4048125" y="65094"/>
                </a:cubicBezTo>
                <a:lnTo>
                  <a:pt x="4048125" y="3983031"/>
                </a:lnTo>
                <a:cubicBezTo>
                  <a:pt x="4048125" y="4018981"/>
                  <a:pt x="4018981" y="4048125"/>
                  <a:pt x="3983031" y="4048125"/>
                </a:cubicBezTo>
                <a:lnTo>
                  <a:pt x="65094" y="4048125"/>
                </a:lnTo>
                <a:cubicBezTo>
                  <a:pt x="29144" y="4048125"/>
                  <a:pt x="0" y="4018981"/>
                  <a:pt x="0" y="3983031"/>
                </a:cubicBezTo>
                <a:lnTo>
                  <a:pt x="0" y="65094"/>
                </a:lnTo>
                <a:cubicBezTo>
                  <a:pt x="0" y="29144"/>
                  <a:pt x="29144" y="0"/>
                  <a:pt x="65094" y="0"/>
                </a:cubicBezTo>
                <a:close/>
              </a:path>
            </a:pathLst>
          </a:custGeom>
          <a:noFill/>
        </p:spPr>
      </p:pic>
      <p:sp>
        <p:nvSpPr>
          <p:cNvPr id="1044" name="Oval 1043">
            <a:extLst>
              <a:ext uri="{FF2B5EF4-FFF2-40B4-BE49-F238E27FC236}">
                <a16:creationId xmlns:a16="http://schemas.microsoft.com/office/drawing/2014/main" id="{78DE83AE-C7A1-4B59-BEAD-E07C52775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63662" y="2387841"/>
            <a:ext cx="491961" cy="49196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01B0AB56-1C73-492F-9E03-DF7B546AF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5207" y="3174804"/>
            <a:ext cx="784976" cy="78497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elcome Vector Art, Icons, and Graphics for Free Download">
            <a:extLst>
              <a:ext uri="{FF2B5EF4-FFF2-40B4-BE49-F238E27FC236}">
                <a16:creationId xmlns:a16="http://schemas.microsoft.com/office/drawing/2014/main" id="{764130B6-76A8-BFFC-B954-D40BC0333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604" y="3091726"/>
            <a:ext cx="6336301" cy="3099062"/>
          </a:xfrm>
          <a:custGeom>
            <a:avLst/>
            <a:gdLst/>
            <a:ahLst/>
            <a:cxnLst/>
            <a:rect l="l" t="t" r="r" b="b"/>
            <a:pathLst>
              <a:path w="4048125" h="4048125">
                <a:moveTo>
                  <a:pt x="65094" y="0"/>
                </a:moveTo>
                <a:lnTo>
                  <a:pt x="3983031" y="0"/>
                </a:lnTo>
                <a:cubicBezTo>
                  <a:pt x="4018981" y="0"/>
                  <a:pt x="4048125" y="29144"/>
                  <a:pt x="4048125" y="65094"/>
                </a:cubicBezTo>
                <a:lnTo>
                  <a:pt x="4048125" y="3983031"/>
                </a:lnTo>
                <a:cubicBezTo>
                  <a:pt x="4048125" y="4018981"/>
                  <a:pt x="4018981" y="4048125"/>
                  <a:pt x="3983031" y="4048125"/>
                </a:cubicBezTo>
                <a:lnTo>
                  <a:pt x="65094" y="4048125"/>
                </a:lnTo>
                <a:cubicBezTo>
                  <a:pt x="29144" y="4048125"/>
                  <a:pt x="0" y="4018981"/>
                  <a:pt x="0" y="3983031"/>
                </a:cubicBezTo>
                <a:lnTo>
                  <a:pt x="0" y="65094"/>
                </a:lnTo>
                <a:cubicBezTo>
                  <a:pt x="0" y="29144"/>
                  <a:pt x="29144" y="0"/>
                  <a:pt x="6509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488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Portals to the Past | vikings-workshop-for-school-KS2-homecard - Portals to  the Past">
            <a:extLst>
              <a:ext uri="{FF2B5EF4-FFF2-40B4-BE49-F238E27FC236}">
                <a16:creationId xmlns:a16="http://schemas.microsoft.com/office/drawing/2014/main" id="{10841AE9-64FA-04C7-BD0E-D31A50427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58" y="3988314"/>
            <a:ext cx="3703789" cy="246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C1449-C082-D813-446D-7A3AD4AC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rgbClr val="7030A0"/>
                </a:solidFill>
                <a:latin typeface="Comic Sans MS" panose="030F0702030302020204" pitchFamily="66" charset="0"/>
              </a:rPr>
              <a:t>History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55120-EC91-44C3-627A-63BA2AFA0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040" y="181264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GB" i="1" dirty="0">
                <a:solidFill>
                  <a:srgbClr val="7030A0"/>
                </a:solidFill>
                <a:latin typeface="Comic Sans MS" panose="030F0702030302020204" pitchFamily="66" charset="0"/>
              </a:rPr>
              <a:t>‘Invaders and Settlers’  - </a:t>
            </a:r>
            <a:r>
              <a:rPr lang="en-GB" sz="18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Through this, the children will explore how the arrival of the Anglo-Saxons and the Vikings changed the face of Britain.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A3F1F-4C89-5319-9CCF-C49B68C50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57683" y="3051835"/>
            <a:ext cx="1849327" cy="2712378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3076" name="Picture 4" descr="Pining for the Fyrds: Saxons in Hail Caesar - Warlord Community">
            <a:extLst>
              <a:ext uri="{FF2B5EF4-FFF2-40B4-BE49-F238E27FC236}">
                <a16:creationId xmlns:a16="http://schemas.microsoft.com/office/drawing/2014/main" id="{3B682B4C-73C9-C5B9-083A-CDD5592E1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2"/>
          <a:stretch/>
        </p:blipFill>
        <p:spPr bwMode="auto">
          <a:xfrm>
            <a:off x="377766" y="3347793"/>
            <a:ext cx="3261077" cy="273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DA9A9E-695D-42F0-1EA8-029ADECF3D39}"/>
              </a:ext>
            </a:extLst>
          </p:cNvPr>
          <p:cNvSpPr txBox="1">
            <a:spLocks/>
          </p:cNvSpPr>
          <p:nvPr/>
        </p:nvSpPr>
        <p:spPr>
          <a:xfrm>
            <a:off x="6463587" y="703452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i="1" dirty="0">
                <a:solidFill>
                  <a:srgbClr val="7030A0"/>
                </a:solidFill>
                <a:latin typeface="Comic Sans MS" panose="030F0702030302020204" pitchFamily="66" charset="0"/>
              </a:rPr>
              <a:t>‘Leisure and Entertainment in the 20</a:t>
            </a:r>
            <a:r>
              <a:rPr lang="en-GB" i="1" baseline="30000" dirty="0">
                <a:solidFill>
                  <a:srgbClr val="7030A0"/>
                </a:solidFill>
                <a:latin typeface="Comic Sans MS" panose="030F0702030302020204" pitchFamily="66" charset="0"/>
              </a:rPr>
              <a:t>th</a:t>
            </a:r>
            <a:r>
              <a:rPr lang="en-GB" i="1" dirty="0">
                <a:solidFill>
                  <a:srgbClr val="7030A0"/>
                </a:solidFill>
                <a:latin typeface="Comic Sans MS" panose="030F0702030302020204" pitchFamily="66" charset="0"/>
              </a:rPr>
              <a:t> Century’ -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find out about leisure and entertainment at the start of the 20th Century</a:t>
            </a:r>
            <a:r>
              <a:rPr lang="en-GB" sz="1800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consider how these pastimes have changed.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82" name="Picture 10" descr="Deck Chairs and Donkey Rides: Visiting the Seaside in ...">
            <a:extLst>
              <a:ext uri="{FF2B5EF4-FFF2-40B4-BE49-F238E27FC236}">
                <a16:creationId xmlns:a16="http://schemas.microsoft.com/office/drawing/2014/main" id="{2FF6D69D-2D57-6740-F14F-E3C3E28CF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24" y="2649334"/>
            <a:ext cx="4453010" cy="302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124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1449-C082-D813-446D-7A3AD4AC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rgbClr val="7030A0"/>
                </a:solidFill>
                <a:latin typeface="Comic Sans MS" panose="030F0702030302020204" pitchFamily="66" charset="0"/>
              </a:rPr>
              <a:t>Geography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55120-EC91-44C3-627A-63BA2AFA0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040" y="181264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GB" i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‘Coasts’</a:t>
            </a:r>
            <a:endParaRPr lang="en-GB" u="sng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A3F1F-4C89-5319-9CCF-C49B68C50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57683" y="3051835"/>
            <a:ext cx="1849327" cy="2712378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DA9A9E-695D-42F0-1EA8-029ADECF3D39}"/>
              </a:ext>
            </a:extLst>
          </p:cNvPr>
          <p:cNvSpPr txBox="1">
            <a:spLocks/>
          </p:cNvSpPr>
          <p:nvPr/>
        </p:nvSpPr>
        <p:spPr>
          <a:xfrm>
            <a:off x="6463587" y="703452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E62CD7-AC84-06FD-3725-88EBF9D9A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16" y="2500765"/>
            <a:ext cx="2619764" cy="17439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7D3AE6-805B-C3C8-1D18-5E0B7A62B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727" y="2500765"/>
            <a:ext cx="3052206" cy="183968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8ACDF82-534B-DA3A-DCBA-FB38A96F29BC}"/>
              </a:ext>
            </a:extLst>
          </p:cNvPr>
          <p:cNvSpPr txBox="1"/>
          <p:nvPr/>
        </p:nvSpPr>
        <p:spPr>
          <a:xfrm>
            <a:off x="3927558" y="1812645"/>
            <a:ext cx="17143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i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‘Biomes’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ACB868-5E28-F719-9047-4C54ADF67872}"/>
              </a:ext>
            </a:extLst>
          </p:cNvPr>
          <p:cNvSpPr txBox="1"/>
          <p:nvPr/>
        </p:nvSpPr>
        <p:spPr>
          <a:xfrm>
            <a:off x="7915793" y="1834116"/>
            <a:ext cx="27868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i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‘South </a:t>
            </a:r>
            <a:r>
              <a:rPr lang="en-GB" sz="2800" i="1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Wales’</a:t>
            </a:r>
            <a:endParaRPr lang="en-GB" sz="2800" u="sng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4" name="Picture 4" descr="Wales Geographical Facts">
            <a:extLst>
              <a:ext uri="{FF2B5EF4-FFF2-40B4-BE49-F238E27FC236}">
                <a16:creationId xmlns:a16="http://schemas.microsoft.com/office/drawing/2014/main" id="{8BC14EF1-279A-3468-FFBB-3AF158354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93" y="2500764"/>
            <a:ext cx="1941952" cy="214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0487F90-548E-4D58-FE6C-75E4E9521173}"/>
              </a:ext>
            </a:extLst>
          </p:cNvPr>
          <p:cNvSpPr txBox="1"/>
          <p:nvPr/>
        </p:nvSpPr>
        <p:spPr>
          <a:xfrm>
            <a:off x="593628" y="4793180"/>
            <a:ext cx="67481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Physical Features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Human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Field work / skills</a:t>
            </a:r>
            <a:endParaRPr lang="en-GB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1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1449-C082-D813-446D-7A3AD4AC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rgbClr val="7030A0"/>
                </a:solidFill>
                <a:latin typeface="Comic Sans MS" panose="030F0702030302020204" pitchFamily="66" charset="0"/>
              </a:rPr>
              <a:t>MFL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55120-EC91-44C3-627A-63BA2AFA0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040" y="1812645"/>
            <a:ext cx="40206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We will be learning Spanish. Years &amp; Year 4 will have the same topics.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A3F1F-4C89-5319-9CCF-C49B68C50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57683" y="3051835"/>
            <a:ext cx="1849327" cy="2712378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DA9A9E-695D-42F0-1EA8-029ADECF3D39}"/>
              </a:ext>
            </a:extLst>
          </p:cNvPr>
          <p:cNvSpPr txBox="1">
            <a:spLocks/>
          </p:cNvSpPr>
          <p:nvPr/>
        </p:nvSpPr>
        <p:spPr>
          <a:xfrm>
            <a:off x="6463587" y="703452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8,300+ Spanish Language Illustrations, Royalty-Free Vector ...">
            <a:extLst>
              <a:ext uri="{FF2B5EF4-FFF2-40B4-BE49-F238E27FC236}">
                <a16:creationId xmlns:a16="http://schemas.microsoft.com/office/drawing/2014/main" id="{50EFD183-4C07-258C-7DCD-361270784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058" y="1964878"/>
            <a:ext cx="2928244" cy="292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643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Newsletter 16.4.21 - St. Gabriel's R.C. Primary School">
            <a:extLst>
              <a:ext uri="{FF2B5EF4-FFF2-40B4-BE49-F238E27FC236}">
                <a16:creationId xmlns:a16="http://schemas.microsoft.com/office/drawing/2014/main" id="{2578E932-EC5F-9DA2-8F27-F32B409F6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/>
          <a:stretch/>
        </p:blipFill>
        <p:spPr bwMode="auto">
          <a:xfrm>
            <a:off x="7997849" y="2033397"/>
            <a:ext cx="2531012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FB9B135-8B21-346A-5A15-C61EF3E481BD}"/>
              </a:ext>
            </a:extLst>
          </p:cNvPr>
          <p:cNvSpPr txBox="1">
            <a:spLocks/>
          </p:cNvSpPr>
          <p:nvPr/>
        </p:nvSpPr>
        <p:spPr>
          <a:xfrm>
            <a:off x="838200" y="2258479"/>
            <a:ext cx="6983437" cy="4026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PE days Monday and Friday – children to come to school in their PE kit.</a:t>
            </a:r>
          </a:p>
          <a:p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Swimming will be in summer term.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l" rtl="0" fontAlgn="base"/>
            <a:r>
              <a:rPr lang="en-GB" b="0" i="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22</a:t>
            </a:r>
            <a:r>
              <a:rPr lang="en-GB" b="0" i="0" baseline="3000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nd</a:t>
            </a:r>
            <a:r>
              <a:rPr lang="en-GB" b="0" i="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 -24</a:t>
            </a:r>
            <a:r>
              <a:rPr lang="en-GB" b="0" i="0" baseline="3000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th</a:t>
            </a:r>
            <a:r>
              <a:rPr lang="en-GB" b="0" i="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 April - residential at Hilltop (Sheringham, Norfolk). A meeting will take place nearer the time.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D8B1187-36EC-71E7-A3CD-FB239E176CB4}"/>
              </a:ext>
            </a:extLst>
          </p:cNvPr>
          <p:cNvSpPr txBox="1">
            <a:spLocks/>
          </p:cNvSpPr>
          <p:nvPr/>
        </p:nvSpPr>
        <p:spPr>
          <a:xfrm>
            <a:off x="838200" y="572897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>
                <a:solidFill>
                  <a:srgbClr val="7030A0"/>
                </a:solidFill>
                <a:latin typeface="Comic Sans MS" panose="030F0702030302020204" pitchFamily="66" charset="0"/>
              </a:rPr>
              <a:t>PE</a:t>
            </a:r>
          </a:p>
        </p:txBody>
      </p:sp>
      <p:pic>
        <p:nvPicPr>
          <p:cNvPr id="6148" name="Picture 4" descr="Running clipart Vectors &amp; Illustrations for Free Download | Freepik">
            <a:extLst>
              <a:ext uri="{FF2B5EF4-FFF2-40B4-BE49-F238E27FC236}">
                <a16:creationId xmlns:a16="http://schemas.microsoft.com/office/drawing/2014/main" id="{B5626CDD-F143-56D3-3E06-BE874DEB8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910" y="3291649"/>
            <a:ext cx="18383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remium Vector | Kids climbing rock children sport activity extreme hiking  tourism young mountaineer with rope or helmet teenager clambering sheer  cliff with mountaineering equipment vector alpinist">
            <a:extLst>
              <a:ext uri="{FF2B5EF4-FFF2-40B4-BE49-F238E27FC236}">
                <a16:creationId xmlns:a16="http://schemas.microsoft.com/office/drawing/2014/main" id="{6F2075DD-8409-244D-D026-A9A7F0AA9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10" y="3536368"/>
            <a:ext cx="1714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445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5386CDF-6519-DBC9-2ABF-031D52233F8D}"/>
              </a:ext>
            </a:extLst>
          </p:cNvPr>
          <p:cNvSpPr txBox="1">
            <a:spLocks/>
          </p:cNvSpPr>
          <p:nvPr/>
        </p:nvSpPr>
        <p:spPr>
          <a:xfrm>
            <a:off x="838200" y="2025379"/>
            <a:ext cx="3555917" cy="25202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Behaviour contract:</a:t>
            </a:r>
          </a:p>
          <a:p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Decided and agreed by the class – linked to values of </a:t>
            </a:r>
            <a:r>
              <a:rPr lang="en-GB" sz="2400" i="1" dirty="0">
                <a:solidFill>
                  <a:srgbClr val="7030A0"/>
                </a:solidFill>
                <a:latin typeface="Comic Sans MS" panose="030F0702030302020204" pitchFamily="66" charset="0"/>
              </a:rPr>
              <a:t>safety, respect and learning.</a:t>
            </a:r>
          </a:p>
          <a:p>
            <a:endParaRPr lang="en-GB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BF68C6C-67CE-A605-4D44-C448684CFCA7}"/>
              </a:ext>
            </a:extLst>
          </p:cNvPr>
          <p:cNvSpPr txBox="1">
            <a:spLocks/>
          </p:cNvSpPr>
          <p:nvPr/>
        </p:nvSpPr>
        <p:spPr>
          <a:xfrm>
            <a:off x="838200" y="467517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>
                <a:solidFill>
                  <a:srgbClr val="7030A0"/>
                </a:solidFill>
                <a:latin typeface="Comic Sans MS" panose="030F0702030302020204" pitchFamily="66" charset="0"/>
              </a:rPr>
              <a:t>Behaviour Expectations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1933382-2652-2A92-94DB-F5135E0D510F}"/>
              </a:ext>
            </a:extLst>
          </p:cNvPr>
          <p:cNvSpPr txBox="1">
            <a:spLocks/>
          </p:cNvSpPr>
          <p:nvPr/>
        </p:nvSpPr>
        <p:spPr>
          <a:xfrm>
            <a:off x="7797883" y="1868496"/>
            <a:ext cx="3555917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Sanctions:</a:t>
            </a:r>
          </a:p>
          <a:p>
            <a:pPr lvl="0">
              <a:buClr>
                <a:srgbClr val="D16349"/>
              </a:buClr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Warnings</a:t>
            </a:r>
          </a:p>
          <a:p>
            <a:pPr lvl="0">
              <a:buClr>
                <a:srgbClr val="D16349"/>
              </a:buClr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Restorative justice</a:t>
            </a:r>
          </a:p>
          <a:p>
            <a:pPr lvl="0">
              <a:buClr>
                <a:srgbClr val="D16349"/>
              </a:buClr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Discussion with parents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7E5DF44-7D77-EDB8-3483-75C36BF9E1DA}"/>
              </a:ext>
            </a:extLst>
          </p:cNvPr>
          <p:cNvSpPr txBox="1">
            <a:spLocks/>
          </p:cNvSpPr>
          <p:nvPr/>
        </p:nvSpPr>
        <p:spPr>
          <a:xfrm>
            <a:off x="4953000" y="2098212"/>
            <a:ext cx="5333875" cy="1844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Rewards:</a:t>
            </a:r>
          </a:p>
          <a:p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House Points</a:t>
            </a:r>
          </a:p>
          <a:p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Gold Book</a:t>
            </a:r>
          </a:p>
          <a:p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Marbles</a:t>
            </a:r>
          </a:p>
        </p:txBody>
      </p:sp>
      <p:pic>
        <p:nvPicPr>
          <p:cNvPr id="7" name="Picture 2" descr="http://t2.gstatic.com/images?q=tbn:ANd9GcS_gPmvyPTSZP-FHARigca9bOqmH3S1WGTMDOEjtEyCQy8VNr8mmg:happytopics.com/wp-content/uploads/2011/04/Good-Choice-Bad-Choic-Screenshot.jpg">
            <a:extLst>
              <a:ext uri="{FF2B5EF4-FFF2-40B4-BE49-F238E27FC236}">
                <a16:creationId xmlns:a16="http://schemas.microsoft.com/office/drawing/2014/main" id="{695D1851-D03F-D45D-66B3-A67CB219C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600" y="4350560"/>
            <a:ext cx="4160799" cy="206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653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A9637B-CC98-CFD6-F16D-CF6025ECA4FF}"/>
              </a:ext>
            </a:extLst>
          </p:cNvPr>
          <p:cNvSpPr txBox="1">
            <a:spLocks/>
          </p:cNvSpPr>
          <p:nvPr/>
        </p:nvSpPr>
        <p:spPr>
          <a:xfrm>
            <a:off x="856487" y="567661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>
                <a:solidFill>
                  <a:srgbClr val="7030A0"/>
                </a:solidFill>
                <a:latin typeface="Comic Sans MS" panose="030F0702030302020204" pitchFamily="66" charset="0"/>
              </a:rPr>
              <a:t>Buddy System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8874BC-92A4-F736-2265-E6B1FBBE136C}"/>
              </a:ext>
            </a:extLst>
          </p:cNvPr>
          <p:cNvSpPr txBox="1">
            <a:spLocks/>
          </p:cNvSpPr>
          <p:nvPr/>
        </p:nvSpPr>
        <p:spPr>
          <a:xfrm>
            <a:off x="1374528" y="1993520"/>
            <a:ext cx="4058016" cy="3633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Year 4 will be given a buddy from the new Reception class.</a:t>
            </a:r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E5A29E2-6004-7F62-E50E-D90D052EF6F3}"/>
              </a:ext>
            </a:extLst>
          </p:cNvPr>
          <p:cNvSpPr txBox="1">
            <a:spLocks/>
          </p:cNvSpPr>
          <p:nvPr/>
        </p:nvSpPr>
        <p:spPr>
          <a:xfrm>
            <a:off x="5432544" y="4053230"/>
            <a:ext cx="6172540" cy="21302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They will be paired up and get a chance to read with, sit with them in special assemblies, and in the playground on certain ‘buddy events’.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2" descr="C:\Users\Vicky\AppData\Local\Microsoft\Windows\Temporary Internet Files\Content.IE5\X2XI07T2\MP900262689[1].jpg">
            <a:extLst>
              <a:ext uri="{FF2B5EF4-FFF2-40B4-BE49-F238E27FC236}">
                <a16:creationId xmlns:a16="http://schemas.microsoft.com/office/drawing/2014/main" id="{935C1920-FA8E-30E8-B683-1E21F88D9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2692" y="879378"/>
            <a:ext cx="4052821" cy="2687808"/>
          </a:xfrm>
          <a:prstGeom prst="rect">
            <a:avLst/>
          </a:prstGeom>
          <a:noFill/>
        </p:spPr>
      </p:pic>
      <p:pic>
        <p:nvPicPr>
          <p:cNvPr id="8" name="Picture 3" descr="C:\Users\Vicky\AppData\Local\Microsoft\Windows\Temporary Internet Files\Content.IE5\UPKRLJGP\MC900116334[1].wmf">
            <a:extLst>
              <a:ext uri="{FF2B5EF4-FFF2-40B4-BE49-F238E27FC236}">
                <a16:creationId xmlns:a16="http://schemas.microsoft.com/office/drawing/2014/main" id="{563D8A1A-54B1-718B-E9E8-1155505F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0957" y="3429000"/>
            <a:ext cx="2203018" cy="2754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8956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FB9B135-8B21-346A-5A15-C61EF3E481BD}"/>
              </a:ext>
            </a:extLst>
          </p:cNvPr>
          <p:cNvSpPr txBox="1">
            <a:spLocks/>
          </p:cNvSpPr>
          <p:nvPr/>
        </p:nvSpPr>
        <p:spPr>
          <a:xfrm>
            <a:off x="758302" y="2072048"/>
            <a:ext cx="5731276" cy="40266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800" dirty="0">
                <a:solidFill>
                  <a:srgbClr val="7030A0"/>
                </a:solidFill>
                <a:latin typeface="Comic Sans MS" panose="030F0702030302020204" pitchFamily="66" charset="0"/>
              </a:rPr>
              <a:t>Children are expected to read every day.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rgbClr val="7030A0"/>
                </a:solidFill>
                <a:latin typeface="Comic Sans MS" panose="030F0702030302020204" pitchFamily="66" charset="0"/>
              </a:rPr>
              <a:t>Reading records should be written in and brought in daily.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rgbClr val="7030A0"/>
                </a:solidFill>
                <a:latin typeface="Comic Sans MS" panose="030F0702030302020204" pitchFamily="66" charset="0"/>
              </a:rPr>
              <a:t>Weekly spellings.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rgbClr val="7030A0"/>
                </a:solidFill>
                <a:latin typeface="Comic Sans MS" panose="030F0702030302020204" pitchFamily="66" charset="0"/>
              </a:rPr>
              <a:t>Times-tables practise.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rgbClr val="7030A0"/>
                </a:solidFill>
                <a:latin typeface="Comic Sans MS" panose="030F0702030302020204" pitchFamily="66" charset="0"/>
              </a:rPr>
              <a:t>2 Mathletics Activities.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rgbClr val="7030A0"/>
                </a:solidFill>
                <a:latin typeface="Comic Sans MS" panose="030F0702030302020204" pitchFamily="66" charset="0"/>
              </a:rPr>
              <a:t>Ongoing project linked to our topics.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rgbClr val="7030A0"/>
                </a:solidFill>
                <a:latin typeface="Comic Sans MS" panose="030F0702030302020204" pitchFamily="66" charset="0"/>
              </a:rPr>
              <a:t>Set on Mondays &amp; placed on the class website.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rgbClr val="7030A0"/>
                </a:solidFill>
                <a:latin typeface="Comic Sans MS" panose="030F0702030302020204" pitchFamily="66" charset="0"/>
              </a:rPr>
              <a:t>Tests will be done Mondays/Tuesdays.</a:t>
            </a:r>
          </a:p>
          <a:p>
            <a:endParaRPr lang="en-GB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D8B1187-36EC-71E7-A3CD-FB239E176CB4}"/>
              </a:ext>
            </a:extLst>
          </p:cNvPr>
          <p:cNvSpPr txBox="1">
            <a:spLocks/>
          </p:cNvSpPr>
          <p:nvPr/>
        </p:nvSpPr>
        <p:spPr>
          <a:xfrm>
            <a:off x="838200" y="572897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>
                <a:solidFill>
                  <a:srgbClr val="7030A0"/>
                </a:solidFill>
                <a:latin typeface="Comic Sans MS" panose="030F0702030302020204" pitchFamily="66" charset="0"/>
              </a:rPr>
              <a:t>Home learning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81ECE8-D05D-4205-6FAB-E4365EA32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217" y="1548881"/>
            <a:ext cx="3573152" cy="355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63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12879-818D-B391-241F-BA77D6B4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AE569-6BCD-736B-604F-373175CF0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E607B8-1394-34DC-3722-C4705B8A5E13}"/>
              </a:ext>
            </a:extLst>
          </p:cNvPr>
          <p:cNvSpPr/>
          <p:nvPr/>
        </p:nvSpPr>
        <p:spPr>
          <a:xfrm>
            <a:off x="1193017" y="365125"/>
            <a:ext cx="980596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6F9E7D-C82A-3C1F-1696-10F3D25FE43B}"/>
              </a:ext>
            </a:extLst>
          </p:cNvPr>
          <p:cNvSpPr/>
          <p:nvPr/>
        </p:nvSpPr>
        <p:spPr>
          <a:xfrm>
            <a:off x="5184559" y="2294990"/>
            <a:ext cx="5544959" cy="25545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Please find curriculum letter on the website. A yearly overview will also be posted.</a:t>
            </a:r>
          </a:p>
        </p:txBody>
      </p:sp>
      <p:pic>
        <p:nvPicPr>
          <p:cNvPr id="6" name="Picture 2" descr="http://www.touristinformationcentres.net/webshop/images/webshop/320/product/large/Smile86.jpg">
            <a:extLst>
              <a:ext uri="{FF2B5EF4-FFF2-40B4-BE49-F238E27FC236}">
                <a16:creationId xmlns:a16="http://schemas.microsoft.com/office/drawing/2014/main" id="{53B49C95-762C-3154-6FAC-77E0CEFEF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1763">
            <a:off x="1256111" y="2132561"/>
            <a:ext cx="3418383" cy="346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43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1449-C082-D813-446D-7A3AD4AC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rgbClr val="7030A0"/>
                </a:solidFill>
                <a:latin typeface="Comic Sans MS" panose="030F0702030302020204" pitchFamily="66" charset="0"/>
              </a:rPr>
              <a:t>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55120-EC91-44C3-627A-63BA2AFA0F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A3F1F-4C89-5319-9CCF-C49B68C50B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Our first topic is  THE BIBLE</a:t>
            </a:r>
          </a:p>
          <a:p>
            <a:pPr marL="0" indent="0" algn="ctr">
              <a:buNone/>
            </a:pP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Our second topic is TRUST IN GOD</a:t>
            </a:r>
          </a:p>
          <a:p>
            <a:pPr marL="0" indent="0" algn="ctr">
              <a:buNone/>
            </a:pP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We will have daily prayers and continue the practise of Meditation.</a:t>
            </a:r>
          </a:p>
          <a:p>
            <a:endParaRPr lang="en-GB" dirty="0"/>
          </a:p>
        </p:txBody>
      </p:sp>
      <p:pic>
        <p:nvPicPr>
          <p:cNvPr id="5" name="Picture 2" descr="http://t0.gstatic.com/images?q=tbn:ANd9GcRa0JIHDsC-hTWuukFfcHP2YW5ZhHMbde3nJEgt1OOSvIv4aWZLCQ:images4.fanpop.com/image/photos/17700000/Jesus-Christ-christianity-17724130-405-288.jpg">
            <a:extLst>
              <a:ext uri="{FF2B5EF4-FFF2-40B4-BE49-F238E27FC236}">
                <a16:creationId xmlns:a16="http://schemas.microsoft.com/office/drawing/2014/main" id="{6B98B93A-0B2D-7B83-7BCC-408279045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022208" cy="35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14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1449-C082-D813-446D-7A3AD4AC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rgbClr val="7030A0"/>
                </a:solidFill>
                <a:latin typeface="Comic Sans MS" panose="030F0702030302020204" pitchFamily="66" charset="0"/>
              </a:rPr>
              <a:t>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55120-EC91-44C3-627A-63BA2AFA0F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0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year, we will be following a new scheme administered by HFL Education.</a:t>
            </a:r>
          </a:p>
          <a:p>
            <a:endParaRPr lang="en-GB" sz="2000" dirty="0">
              <a:solidFill>
                <a:srgbClr val="7030A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will be using set texts to inspire writing for different purposes – to inform, to entertain and to persuade.</a:t>
            </a:r>
          </a:p>
          <a:p>
            <a:pPr marL="0" indent="0">
              <a:buNone/>
            </a:pPr>
            <a:endParaRPr lang="en-GB" sz="1800" dirty="0">
              <a:solidFill>
                <a:srgbClr val="7030A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solidFill>
                <a:srgbClr val="7030A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solidFill>
                <a:srgbClr val="7030A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A3F1F-4C89-5319-9CCF-C49B68C50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945493"/>
            <a:ext cx="5181600" cy="4351338"/>
          </a:xfrm>
        </p:spPr>
        <p:txBody>
          <a:bodyPr/>
          <a:lstStyle/>
          <a:p>
            <a:r>
              <a:rPr lang="en-GB" sz="20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Autumn 1, our texts will be </a:t>
            </a:r>
            <a:r>
              <a:rPr lang="en-GB" sz="2000" i="1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“Arthur and the Golden Rope”</a:t>
            </a:r>
            <a:r>
              <a:rPr lang="en-GB" sz="20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2000" i="1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King who Banned the Dark”</a:t>
            </a:r>
            <a:r>
              <a:rPr lang="en-GB" sz="20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GB" sz="2000" dirty="0">
              <a:solidFill>
                <a:srgbClr val="7030A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Autumn 2, our texts will be </a:t>
            </a:r>
            <a:r>
              <a:rPr lang="en-GB" sz="2000" i="1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“Until I met Dudley, “Rosie Revere, Engineer” and “</a:t>
            </a:r>
            <a:r>
              <a:rPr lang="en-GB" sz="2000" i="1" dirty="0" err="1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Starbird</a:t>
            </a:r>
            <a:r>
              <a:rPr lang="en-GB" sz="2000" i="1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GB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A310363-5A78-0B54-EDB2-E95FF38ED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2908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ntil I Met Dudley: How Everyday Things Really Work by Roger McGough |  Goodreads">
            <a:extLst>
              <a:ext uri="{FF2B5EF4-FFF2-40B4-BE49-F238E27FC236}">
                <a16:creationId xmlns:a16="http://schemas.microsoft.com/office/drawing/2014/main" id="{6062B623-AB9B-44C0-A836-1989DD426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4054475"/>
            <a:ext cx="1876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osie Revere Engineer - Flip eBook Pages 1-34 | AnyFlip">
            <a:extLst>
              <a:ext uri="{FF2B5EF4-FFF2-40B4-BE49-F238E27FC236}">
                <a16:creationId xmlns:a16="http://schemas.microsoft.com/office/drawing/2014/main" id="{33395972-79A1-07CC-05D1-43E594413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64" y="4445939"/>
            <a:ext cx="2491154" cy="186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923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1449-C082-D813-446D-7A3AD4AC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rgbClr val="7030A0"/>
                </a:solidFill>
                <a:latin typeface="Comic Sans MS" panose="030F0702030302020204" pitchFamily="66" charset="0"/>
              </a:rPr>
              <a:t>Reciprocal Reading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A3F1F-4C89-5319-9CCF-C49B68C50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8412" y="1690688"/>
            <a:ext cx="4207412" cy="3686981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As well as developing their fluency, children will practise the skills of: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Clarifying vocabulary</a:t>
            </a:r>
          </a:p>
          <a:p>
            <a:r>
              <a:rPr lang="en-GB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Inferring</a:t>
            </a:r>
          </a:p>
          <a:p>
            <a:r>
              <a:rPr lang="en-GB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Predicting </a:t>
            </a:r>
          </a:p>
          <a:p>
            <a:r>
              <a:rPr lang="en-GB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Summarising</a:t>
            </a:r>
          </a:p>
        </p:txBody>
      </p:sp>
      <p:pic>
        <p:nvPicPr>
          <p:cNvPr id="2050" name="Picture 2" descr="Beowulf">
            <a:extLst>
              <a:ext uri="{FF2B5EF4-FFF2-40B4-BE49-F238E27FC236}">
                <a16:creationId xmlns:a16="http://schemas.microsoft.com/office/drawing/2014/main" id="{D85B3BAF-F362-7BF7-49A8-9673EBEA47D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6" y="2098674"/>
            <a:ext cx="1741517" cy="266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6E91B6-FAC8-73AD-E702-2519F8402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673" y="2098674"/>
            <a:ext cx="1932260" cy="2660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54E652-3608-BB7B-8E57-81091A09F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527" y="2098674"/>
            <a:ext cx="1754487" cy="266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4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1449-C082-D813-446D-7A3AD4AC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rgbClr val="7030A0"/>
                </a:solidFill>
                <a:latin typeface="Comic Sans MS" panose="030F0702030302020204" pitchFamily="66" charset="0"/>
              </a:rPr>
              <a:t>English - spellings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55120-EC91-44C3-627A-63BA2AFA0F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A3F1F-4C89-5319-9CCF-C49B68C50B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Revisiting Year 3 Programme.</a:t>
            </a:r>
          </a:p>
          <a:p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Introducing the Year 4 Spellings.</a:t>
            </a:r>
          </a:p>
          <a:p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Common Exception word list made available to children in  lessons and on webpage.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2DF916-B66D-676A-27C7-E3FAE2A3A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18" y="1904585"/>
            <a:ext cx="5490582" cy="419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7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8531B-B58B-2522-EA12-F66C7743E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rgbClr val="7030A0"/>
                </a:solidFill>
                <a:latin typeface="Comic Sans MS" panose="030F0702030302020204" pitchFamily="66" charset="0"/>
              </a:rPr>
              <a:t>Common Exception word lists</a:t>
            </a:r>
          </a:p>
        </p:txBody>
      </p:sp>
      <p:pic>
        <p:nvPicPr>
          <p:cNvPr id="5" name="Picture 2" descr="Spellings – Common exception words | Holbrook Primary Year 3">
            <a:extLst>
              <a:ext uri="{FF2B5EF4-FFF2-40B4-BE49-F238E27FC236}">
                <a16:creationId xmlns:a16="http://schemas.microsoft.com/office/drawing/2014/main" id="{739539CE-B4B3-1E20-A936-94CD9314FC1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45" y="2004100"/>
            <a:ext cx="5462956" cy="379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DA0B090-6FCD-D31A-ACFD-8E8DC48628E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004100"/>
            <a:ext cx="5476322" cy="379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01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1449-C082-D813-446D-7A3AD4AC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rgbClr val="7030A0"/>
                </a:solidFill>
                <a:latin typeface="Comic Sans MS" panose="030F0702030302020204" pitchFamily="66" charset="0"/>
              </a:rPr>
              <a:t>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55120-EC91-44C3-627A-63BA2AFA0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74809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9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White Rose scheme of work</a:t>
            </a:r>
            <a:endParaRPr lang="en-GB" sz="1900" dirty="0">
              <a:solidFill>
                <a:srgbClr val="7030A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sz="19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9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evisiting some of the Year 3 curriculum.</a:t>
            </a:r>
          </a:p>
          <a:p>
            <a:pPr>
              <a:lnSpc>
                <a:spcPct val="100000"/>
              </a:lnSpc>
            </a:pPr>
            <a:r>
              <a:rPr lang="en-GB" sz="19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9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ntroducing the Year 4 curriculum. </a:t>
            </a:r>
          </a:p>
          <a:p>
            <a:pPr>
              <a:lnSpc>
                <a:spcPct val="100000"/>
              </a:lnSpc>
            </a:pPr>
            <a:r>
              <a:rPr lang="en-GB" sz="19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Autumn term, we will work on place value and working with three-digit numbers.</a:t>
            </a:r>
          </a:p>
          <a:p>
            <a:pPr>
              <a:lnSpc>
                <a:spcPct val="100000"/>
              </a:lnSpc>
            </a:pPr>
            <a:r>
              <a:rPr lang="en-GB" sz="19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will begin to understand and use four-digit numbers. </a:t>
            </a:r>
          </a:p>
          <a:p>
            <a:pPr>
              <a:lnSpc>
                <a:spcPct val="100000"/>
              </a:lnSpc>
            </a:pPr>
            <a:r>
              <a:rPr lang="en-GB" sz="1900" dirty="0">
                <a:solidFill>
                  <a:srgbClr val="7030A0"/>
                </a:solidFill>
                <a:latin typeface="Comic Sans MS" panose="030F0702030302020204" pitchFamily="66" charset="0"/>
              </a:rPr>
              <a:t>An overview of topics will be placed on the Class Webpage, and KO’s by subject are available.</a:t>
            </a:r>
          </a:p>
          <a:p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 descr="A close-up of a graph&#10;&#10;Description automatically generated">
            <a:extLst>
              <a:ext uri="{FF2B5EF4-FFF2-40B4-BE49-F238E27FC236}">
                <a16:creationId xmlns:a16="http://schemas.microsoft.com/office/drawing/2014/main" id="{8F878016-17B7-6625-B1ED-52CA12713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009" y="1690688"/>
            <a:ext cx="6040201" cy="41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8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1449-C082-D813-446D-7A3AD4AC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rgbClr val="7030A0"/>
                </a:solidFill>
                <a:latin typeface="Comic Sans MS" panose="030F0702030302020204" pitchFamily="66" charset="0"/>
              </a:rPr>
              <a:t>Times-tables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55120-EC91-44C3-627A-63BA2AFA0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1168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800" b="0" i="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The multiplication tables check (MTC) is statutory for all year 4 pupils.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rgbClr val="7030A0"/>
                </a:solidFill>
                <a:latin typeface="Comic Sans MS" panose="030F0702030302020204" pitchFamily="66" charset="0"/>
              </a:rPr>
              <a:t>It will take place in Summer Term.</a:t>
            </a:r>
          </a:p>
          <a:p>
            <a:pPr>
              <a:lnSpc>
                <a:spcPct val="100000"/>
              </a:lnSpc>
            </a:pPr>
            <a:r>
              <a:rPr lang="en-GB" sz="1800" b="0" i="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The purpose of the MTC is to determine whether pupils can recall their times tables fluently, which is essential for future success in mathematics</a:t>
            </a:r>
            <a:r>
              <a:rPr lang="en-GB" sz="1800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preparation for the test, we </a:t>
            </a:r>
            <a:r>
              <a:rPr lang="en-GB" sz="18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continue learning and using our times table facts and working on our multiplication and division strategies.</a:t>
            </a:r>
            <a:endParaRPr lang="en-GB" sz="1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Image result for TIMES TABLES CLIP ART">
            <a:extLst>
              <a:ext uri="{FF2B5EF4-FFF2-40B4-BE49-F238E27FC236}">
                <a16:creationId xmlns:a16="http://schemas.microsoft.com/office/drawing/2014/main" id="{735763E1-295F-7A20-4D17-0B1B931E9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777" y="1951945"/>
            <a:ext cx="3911860" cy="325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83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1449-C082-D813-446D-7A3AD4AC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74" y="543932"/>
            <a:ext cx="2922639" cy="1325563"/>
          </a:xfrm>
        </p:spPr>
        <p:txBody>
          <a:bodyPr/>
          <a:lstStyle/>
          <a:p>
            <a:r>
              <a:rPr lang="en-GB" u="sng" dirty="0">
                <a:solidFill>
                  <a:srgbClr val="7030A0"/>
                </a:solidFill>
                <a:latin typeface="Comic Sans MS" panose="030F0702030302020204" pitchFamily="66" charset="0"/>
              </a:rPr>
              <a:t>Science </a:t>
            </a:r>
            <a:br>
              <a:rPr lang="en-GB" u="sng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GB" u="sng" dirty="0">
                <a:solidFill>
                  <a:srgbClr val="7030A0"/>
                </a:solidFill>
                <a:latin typeface="Comic Sans MS" panose="030F0702030302020204" pitchFamily="66" charset="0"/>
              </a:rPr>
              <a:t>Topics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A3F1F-4C89-5319-9CCF-C49B68C50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57683" y="3051835"/>
            <a:ext cx="1849327" cy="2712378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122" name="Picture 2" descr="Free Sound Cliparts, Download Free Sound Cliparts png images, Free ClipArts  on Clipart Library">
            <a:extLst>
              <a:ext uri="{FF2B5EF4-FFF2-40B4-BE49-F238E27FC236}">
                <a16:creationId xmlns:a16="http://schemas.microsoft.com/office/drawing/2014/main" id="{438D955C-B6F7-D915-66E2-746B099478A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800" y="1714928"/>
            <a:ext cx="2598174" cy="259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lectricity Clipart Images - Free Download on Freepik">
            <a:extLst>
              <a:ext uri="{FF2B5EF4-FFF2-40B4-BE49-F238E27FC236}">
                <a16:creationId xmlns:a16="http://schemas.microsoft.com/office/drawing/2014/main" id="{B8EAB15C-C4BC-DD4B-3AB8-04C88BAF0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96" y="4223002"/>
            <a:ext cx="2486948" cy="209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16,300+ Environmental Footprint Illustrations, Royalty-Free Vector Graphics  &amp; Clip Art - iStock | Environmental footprint icon">
            <a:extLst>
              <a:ext uri="{FF2B5EF4-FFF2-40B4-BE49-F238E27FC236}">
                <a16:creationId xmlns:a16="http://schemas.microsoft.com/office/drawing/2014/main" id="{57D2CA54-52F7-F4AC-FD4B-CE2D8F282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34" y="1700054"/>
            <a:ext cx="3004135" cy="254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nimal Picture Flash Cards (Teacher-Made) - Twinkl">
            <a:extLst>
              <a:ext uri="{FF2B5EF4-FFF2-40B4-BE49-F238E27FC236}">
                <a16:creationId xmlns:a16="http://schemas.microsoft.com/office/drawing/2014/main" id="{2B2A9889-430A-52F4-666A-D413F3543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319" y="4263518"/>
            <a:ext cx="3924298" cy="196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Free Cliparts Solid-Liquid Gas, Download Free Cliparts Solid-Liquid Gas png  images, Free ClipArts on Clipart Library">
            <a:extLst>
              <a:ext uri="{FF2B5EF4-FFF2-40B4-BE49-F238E27FC236}">
                <a16:creationId xmlns:a16="http://schemas.microsoft.com/office/drawing/2014/main" id="{012EC9FC-F732-BD33-5CF7-952C532C0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258" y="1701978"/>
            <a:ext cx="3276827" cy="262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Digestion Stock Illustrations – 30,324 Digestion Stock Illustrations,  Vectors &amp; Clipart - Dreamstime">
            <a:extLst>
              <a:ext uri="{FF2B5EF4-FFF2-40B4-BE49-F238E27FC236}">
                <a16:creationId xmlns:a16="http://schemas.microsoft.com/office/drawing/2014/main" id="{878E9450-C024-E41E-EEF6-55B7A2DBE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209" y="3924506"/>
            <a:ext cx="3338814" cy="222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477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617</Words>
  <Application>Microsoft Office PowerPoint</Application>
  <PresentationFormat>Widescreen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Symbol</vt:lpstr>
      <vt:lpstr>Office Theme</vt:lpstr>
      <vt:lpstr>Curriculum Evening</vt:lpstr>
      <vt:lpstr>RE</vt:lpstr>
      <vt:lpstr>English</vt:lpstr>
      <vt:lpstr>Reciprocal Reading</vt:lpstr>
      <vt:lpstr>English - spellings</vt:lpstr>
      <vt:lpstr>Common Exception word lists</vt:lpstr>
      <vt:lpstr>Maths</vt:lpstr>
      <vt:lpstr>Times-tables Assessment</vt:lpstr>
      <vt:lpstr>Science  Topics</vt:lpstr>
      <vt:lpstr>History Topics</vt:lpstr>
      <vt:lpstr>Geography Topics</vt:lpstr>
      <vt:lpstr>MFL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Evening</dc:title>
  <dc:creator>Lucy Dale</dc:creator>
  <cp:lastModifiedBy>Lucy Dale</cp:lastModifiedBy>
  <cp:revision>6</cp:revision>
  <dcterms:created xsi:type="dcterms:W3CDTF">2023-09-13T06:28:46Z</dcterms:created>
  <dcterms:modified xsi:type="dcterms:W3CDTF">2023-09-14T18:58:53Z</dcterms:modified>
</cp:coreProperties>
</file>